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303" r:id="rId11"/>
    <p:sldId id="265" r:id="rId12"/>
    <p:sldId id="266" r:id="rId13"/>
    <p:sldId id="267" r:id="rId14"/>
    <p:sldId id="304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97" r:id="rId24"/>
    <p:sldId id="301" r:id="rId25"/>
    <p:sldId id="302" r:id="rId26"/>
    <p:sldId id="298" r:id="rId27"/>
    <p:sldId id="299" r:id="rId28"/>
    <p:sldId id="300" r:id="rId29"/>
    <p:sldId id="277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</p:sldIdLst>
  <p:sldSz cx="12192000" cy="6858000"/>
  <p:notesSz cx="6797675" cy="9926638"/>
  <p:embeddedFontLst>
    <p:embeddedFont>
      <p:font typeface="Aharoni" panose="02010803020104030203" pitchFamily="2" charset="-79"/>
      <p:bold r:id="rId50"/>
    </p:embeddedFont>
    <p:embeddedFont>
      <p:font typeface="Algerian" pitchFamily="82" charset="77"/>
      <p:regular r:id="rId51"/>
    </p:embeddedFont>
    <p:embeddedFont>
      <p:font typeface="Aparajita" panose="02020603050405020304" pitchFamily="18" charset="0"/>
      <p:regular r:id="rId52"/>
      <p:bold r:id="rId53"/>
      <p:italic r:id="rId54"/>
      <p:boldItalic r:id="rId55"/>
    </p:embeddedFont>
    <p:embeddedFont>
      <p:font typeface="Arial Black" panose="020B0604020202020204" pitchFamily="34" charset="0"/>
      <p:regular r:id="rId56"/>
      <p:bold r:id="rId57"/>
    </p:embeddedFont>
    <p:embeddedFont>
      <p:font typeface="Arial Narrow" panose="020B0604020202020204" pitchFamily="34" charset="0"/>
      <p:regular r:id="rId58"/>
      <p:bold r:id="rId59"/>
      <p:italic r:id="rId60"/>
      <p:boldItalic r:id="rId61"/>
    </p:embeddedFont>
    <p:embeddedFont>
      <p:font typeface="Haettenschweiler" panose="020B0706040902060204" pitchFamily="34" charset="0"/>
      <p:regular r:id="rId6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modifyVerifier cryptProviderType="rsaAES" cryptAlgorithmClass="hash" cryptAlgorithmType="typeAny" cryptAlgorithmSid="14" spinCount="100000" saltData="/jI1PxVeHqVgKw7rTh2D+Q==" hashData="v5dFIcTVQdiJH150sn4UFTKhoP96/aw9J/jyMHN6627yYzCzWUZ3oT1GpFI+wS3Q/p1j1eYY6NlW8FNea8bFfg=="/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5" roundtripDataSignature="AMtx7mjxIVAYvampIXr/WdUtQyA6H+RU9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82A5E22-335E-45F2-8C50-63DCCBCCAA2A}">
  <a:tblStyle styleId="{382A5E22-335E-45F2-8C50-63DCCBCCAA2A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4D2DEFF-2E69-4464-AD1E-59C568C20638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font" Target="fonts/font12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7.fntdata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62" Type="http://schemas.openxmlformats.org/officeDocument/2006/relationships/font" Target="fonts/font13.fntdata"/><Relationship Id="rId75" Type="http://customschemas.google.com/relationships/presentationmetadata" Target="NUL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8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7" name="Google Shape;10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7" name="Google Shape;11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7" name="Google Shape;12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7" name="Google Shape;13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7" name="Google Shape;14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7" name="Google Shape;15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84690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1" name="Google Shape;20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6" name="Google Shape;2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6" name="Google Shape;2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231579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9" name="Google Shape;22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4" name="Google Shape;24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8" name="Google Shape;25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2" name="Google Shape;27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4" name="Google Shape;28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7" name="Google Shape;29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2" name="Google Shape;31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553334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433597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118614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754196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133029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368102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0" name="Google Shape;34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3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3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3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3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3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5" name="Google Shape;465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3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5" name="Google Shape;475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3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3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3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3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4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7" name="Google Shape;527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6.gif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6.gif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2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2.png"/><Relationship Id="rId4" Type="http://schemas.openxmlformats.org/officeDocument/2006/relationships/image" Target="../media/image19.png"/><Relationship Id="rId9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.png"/><Relationship Id="rId4" Type="http://schemas.openxmlformats.org/officeDocument/2006/relationships/image" Target="../media/image26.pn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2.png"/><Relationship Id="rId9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42.gif"/><Relationship Id="rId4" Type="http://schemas.openxmlformats.org/officeDocument/2006/relationships/image" Target="../media/image2.png"/><Relationship Id="rId9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42.gif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42.gif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4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12" Type="http://schemas.openxmlformats.org/officeDocument/2006/relationships/image" Target="../media/image5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11" Type="http://schemas.openxmlformats.org/officeDocument/2006/relationships/image" Target="../media/image52.png"/><Relationship Id="rId5" Type="http://schemas.openxmlformats.org/officeDocument/2006/relationships/image" Target="../media/image42.gif"/><Relationship Id="rId10" Type="http://schemas.openxmlformats.org/officeDocument/2006/relationships/image" Target="../media/image51.png"/><Relationship Id="rId4" Type="http://schemas.openxmlformats.org/officeDocument/2006/relationships/image" Target="../media/image2.png"/><Relationship Id="rId9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42.gif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42.gif"/><Relationship Id="rId4" Type="http://schemas.openxmlformats.org/officeDocument/2006/relationships/image" Target="../media/image2.png"/><Relationship Id="rId9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6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6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6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6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7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g"/><Relationship Id="rId5" Type="http://schemas.openxmlformats.org/officeDocument/2006/relationships/image" Target="../media/image73.jpg"/><Relationship Id="rId4" Type="http://schemas.openxmlformats.org/officeDocument/2006/relationships/image" Target="../media/image72.jp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Relationship Id="rId9" Type="http://schemas.openxmlformats.org/officeDocument/2006/relationships/image" Target="../media/image2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82.gi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46170" y="235883"/>
            <a:ext cx="1072017" cy="1000756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176"/>
              </a:srgbClr>
            </a:outerShdw>
          </a:effectLst>
        </p:spPr>
      </p:pic>
      <p:sp>
        <p:nvSpPr>
          <p:cNvPr id="89" name="Google Shape;89;p1"/>
          <p:cNvSpPr/>
          <p:nvPr/>
        </p:nvSpPr>
        <p:spPr>
          <a:xfrm>
            <a:off x="2206265" y="1665843"/>
            <a:ext cx="840416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600"/>
              <a:buFont typeface="Arial Black"/>
              <a:buNone/>
            </a:pPr>
            <a:r>
              <a:rPr lang="en-US" sz="3600" b="0" i="0" u="none" strike="noStrike" cap="none">
                <a:solidFill>
                  <a:srgbClr val="7030A0"/>
                </a:solidFill>
                <a:latin typeface="Arial Black"/>
                <a:ea typeface="Arial Black"/>
                <a:cs typeface="Arial Black"/>
                <a:sym typeface="Arial Black"/>
              </a:rPr>
              <a:t>INSTITUCION EDUCATIVA CLUB DE LEONES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3081251" y="3310081"/>
            <a:ext cx="6096000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RENDICION DE CUENTAS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VIGENCIA 2024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25 FEBRERO 2025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51630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642270" y="381953"/>
            <a:ext cx="7968163" cy="70861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1960"/>
              </a:srgbClr>
            </a:outerShdw>
          </a:effectLst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58399" y="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684560" y="3915657"/>
            <a:ext cx="1552575" cy="301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/>
          <p:nvPr/>
        </p:nvSpPr>
        <p:spPr>
          <a:xfrm>
            <a:off x="1786856" y="2282356"/>
            <a:ext cx="8868689" cy="2677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Rector: Mg. PABLO EMILIO RINCON MARTINEZ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Coordinadores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: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Dra. JACQUELINE RANGEL PEREIRA ,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Sede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El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Escobal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e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Integrado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Bocono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Nº 2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Dra. ANA MIRIA SANGUINO VELANDIA,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Sede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Central Jornada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Mañana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Dra. YESMIN CAROLINA VARGAS PEÑALOZA,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Sede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Central Tarde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Mg. CENITH MOLINA VILLALBA,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Sede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San Juan Bosco y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Sede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Integrado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Boconó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Esp. VICTOR  ARMANDO PINEDA VILLAMIZAR,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Sede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Santa Ana y García Herreros.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35464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21747" y="476647"/>
            <a:ext cx="7968163" cy="69781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1960"/>
              </a:srgbClr>
            </a:outerShdw>
          </a:effectLst>
        </p:spPr>
      </p:pic>
      <p:pic>
        <p:nvPicPr>
          <p:cNvPr id="102" name="Google Shape;10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54427" y="325175"/>
            <a:ext cx="1072017" cy="1000756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176"/>
              </a:srgbClr>
            </a:outerShdw>
          </a:effectLst>
        </p:spPr>
      </p:pic>
      <p:pic>
        <p:nvPicPr>
          <p:cNvPr id="103" name="Google Shape;10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35368" y="-81311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761723" y="3838575"/>
            <a:ext cx="1552575" cy="301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"/>
          <p:cNvSpPr/>
          <p:nvPr/>
        </p:nvSpPr>
        <p:spPr>
          <a:xfrm>
            <a:off x="2855891" y="1933259"/>
            <a:ext cx="6835833" cy="4062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LIDERES DE GESTIÓN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GESTIÓN DIRECTIVA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Mg. GLADYS JANETH MORENO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GESTIÓN ACADÉMICA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Esp. LIDA ROCIO CRUZ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GESTIÓN COMUNITARIA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Dra. ADRIANA RAMIREZ VENEGAS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GESTIÓN ADMINISTRATIVA Y FINANCIERA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Mg. MARIA R.MENDOZA CÁCERES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37041" y="6229635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3"/>
          <p:cNvPicPr preferRelativeResize="0"/>
          <p:nvPr/>
        </p:nvPicPr>
        <p:blipFill rotWithShape="1">
          <a:blip r:embed="rId4">
            <a:alphaModFix/>
          </a:blip>
          <a:srcRect b="41036"/>
          <a:stretch/>
        </p:blipFill>
        <p:spPr>
          <a:xfrm>
            <a:off x="10082934" y="223732"/>
            <a:ext cx="1707028" cy="11611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31876" y="341828"/>
            <a:ext cx="8151058" cy="924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735091" y="3838575"/>
            <a:ext cx="1552575" cy="301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/>
          <p:nvPr/>
        </p:nvSpPr>
        <p:spPr>
          <a:xfrm>
            <a:off x="2054703" y="1843370"/>
            <a:ext cx="7905403" cy="4278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00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FF0000"/>
                </a:solidFill>
                <a:latin typeface="Arial Black"/>
                <a:ea typeface="Arial Black"/>
                <a:cs typeface="Arial Black"/>
                <a:sym typeface="Arial Black"/>
              </a:rPr>
              <a:t>APROBACION DE ESTUDIOS</a:t>
            </a:r>
            <a:endParaRPr sz="20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Resolución N.º 01041 del 28 de Febrero del 2022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SEDES: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1. Central: Jornadas Mañana, Tarde y Única.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2. San Juan Bosco: Jornada Única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3. Escobal: Jornadas Mañana y Tarde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4. Santa Ana: Jornadas Mañana y Tarde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5. Integrado Bocono: Jornada Única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6. García Herreros: Jornada Única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7. Escuela Integrado Bocono Nº 2: Jornada Única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0" name="Google Shape;12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53877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31876" y="341828"/>
            <a:ext cx="8151058" cy="966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4"/>
          <p:cNvPicPr preferRelativeResize="0"/>
          <p:nvPr/>
        </p:nvPicPr>
        <p:blipFill rotWithShape="1">
          <a:blip r:embed="rId5">
            <a:alphaModFix/>
          </a:blip>
          <a:srcRect b="36645"/>
          <a:stretch/>
        </p:blipFill>
        <p:spPr>
          <a:xfrm>
            <a:off x="10082934" y="203409"/>
            <a:ext cx="1700931" cy="1243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717335" y="3838575"/>
            <a:ext cx="1552575" cy="301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"/>
          <p:cNvSpPr/>
          <p:nvPr/>
        </p:nvSpPr>
        <p:spPr>
          <a:xfrm>
            <a:off x="1791855" y="1873377"/>
            <a:ext cx="9577647" cy="372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rgbClr val="FF0000"/>
                </a:solidFill>
                <a:latin typeface="Arial Black"/>
                <a:ea typeface="Arial Black"/>
                <a:cs typeface="Arial Black"/>
                <a:sym typeface="Arial Black"/>
              </a:rPr>
              <a:t>OBJETIVOS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 Black"/>
                <a:ea typeface="Arial Black"/>
                <a:cs typeface="Arial Black"/>
                <a:sym typeface="Arial Black"/>
              </a:rPr>
              <a:t>DE LA RENDICIÓN DE CUENTAS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rgbClr val="FF0000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Fortalecer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rendición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cuentas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para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lograr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seguimiento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evaluación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ciudadana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usando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lineamientos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,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actores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,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mecanismos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,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procesos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herramientas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Incentivar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transparencia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las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entidades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del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estado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el derecho a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información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pública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los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ciudadanos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Generar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escenarios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diálogo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,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mecanismos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,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procesos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herramientas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, para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promover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participación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movilización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social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frente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a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rendición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cuentas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58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b="1" i="0" u="none" strike="noStrike" cap="none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30" name="Google Shape;13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04146" y="628100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779781" y="160980"/>
            <a:ext cx="1707028" cy="115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58705" y="290457"/>
            <a:ext cx="8063467" cy="899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710521" y="3838575"/>
            <a:ext cx="1552575" cy="301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6"/>
          <p:cNvSpPr/>
          <p:nvPr/>
        </p:nvSpPr>
        <p:spPr>
          <a:xfrm>
            <a:off x="1746134" y="1558941"/>
            <a:ext cx="9401695" cy="41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rgbClr val="FF0000"/>
                </a:solidFill>
                <a:latin typeface="Arial Black"/>
                <a:ea typeface="Arial Black"/>
                <a:cs typeface="Arial Black"/>
                <a:sym typeface="Arial Black"/>
              </a:rPr>
              <a:t>OBJETIVOS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 Black"/>
                <a:ea typeface="Arial Black"/>
                <a:cs typeface="Arial Black"/>
                <a:sym typeface="Arial Black"/>
              </a:rPr>
              <a:t>DE LA RENDICIÓN DE CUENTAS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rgbClr val="FF0000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Incentivar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producción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publicación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,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intercambio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aprovechamiento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información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clara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pertinente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para los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ejercicios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rendición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cuentas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,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acuerdo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con las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necesidades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ciudadanía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Armonizar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los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compromisos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institucionales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que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quedan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después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rendición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cuentas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Impulsar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estrategias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que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generen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soluciones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a los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problemas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desafíos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pendientes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Evaluar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y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hacer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seguimiento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a los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resultados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la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rendición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de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cuentas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58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b="1" i="0" u="none" strike="noStrike" cap="none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285750" marR="0" lvl="0" indent="-158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b="1" i="0" u="none" strike="noStrike" cap="none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285750" marR="0" lvl="0" indent="-158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b="1" i="0" u="none" strike="noStrike" cap="none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40" name="Google Shape;14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5635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73604" y="332550"/>
            <a:ext cx="8151058" cy="754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788311" y="130408"/>
            <a:ext cx="1707028" cy="115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719051" y="3838575"/>
            <a:ext cx="1552575" cy="301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91228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7"/>
          <p:cNvSpPr txBox="1"/>
          <p:nvPr/>
        </p:nvSpPr>
        <p:spPr>
          <a:xfrm>
            <a:off x="1619251" y="1191170"/>
            <a:ext cx="9615570" cy="524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FECHA: 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25 DE FEBRERO DE 2025</a:t>
            </a: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HORA: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  6:00 A.M.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LUGAR: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SEDE ESCOBAL </a:t>
            </a:r>
            <a:endParaRPr sz="2000" b="0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AGENDA DE LA RENDICIÓN DE CUENTAS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Palabras de BIENVENIDA  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ORACION  Dra.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Yezmith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Carolina Vargas</a:t>
            </a: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 </a:t>
            </a:r>
            <a:r>
              <a:rPr lang="en-US" sz="20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Registro</a:t>
            </a:r>
            <a:r>
              <a:rPr lang="en-US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US" sz="20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asistencia</a:t>
            </a:r>
            <a:endParaRPr lang="en-US"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INFORME POR ÁREAS DE GESTIÓN.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Gestión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DIRECTIVA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Gestión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ACADEMICA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Gestión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COMUNITARIA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Gestión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ADMINISTRATIVA Y FINANCIERA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INTERVENCION REPRESENTANTE SECRETARIA DE EDUCACIÓN</a:t>
            </a: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ESPACIO PARA PREGUNTAS Y ACLARACIONES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CONCLUSIONES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PALABRAS DEL SEÑOR RECTOR (PROYECTOS FUTUROS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81861" y="322158"/>
            <a:ext cx="8151058" cy="860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730597" y="173454"/>
            <a:ext cx="1707028" cy="115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20715" y="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743968" y="3838575"/>
            <a:ext cx="1552575" cy="301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"/>
          <p:cNvSpPr/>
          <p:nvPr/>
        </p:nvSpPr>
        <p:spPr>
          <a:xfrm>
            <a:off x="1882602" y="1666698"/>
            <a:ext cx="9335192" cy="3939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RENDICIÓN DE CUENTAS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DEBE RESPONDER A LAS PREGUNTAS CLAVES: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Qué se logró?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Cómo se logró?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Qué se gastó?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Cómo se gastó?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Balance del sector?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Qué se proyecta a futuro en el establecimiento educativo? </a:t>
            </a:r>
            <a:endParaRPr sz="2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0" name="Google Shape;160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48132" y="6281913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31208" y="193195"/>
            <a:ext cx="8151058" cy="859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982266" y="140185"/>
            <a:ext cx="1707028" cy="115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752846" y="3835562"/>
            <a:ext cx="1552575" cy="301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1" name="Google Shape;171;p9"/>
          <p:cNvGrpSpPr/>
          <p:nvPr/>
        </p:nvGrpSpPr>
        <p:grpSpPr>
          <a:xfrm>
            <a:off x="3269282" y="2378082"/>
            <a:ext cx="6111167" cy="938146"/>
            <a:chOff x="1313462" y="0"/>
            <a:chExt cx="6111167" cy="938146"/>
          </a:xfrm>
        </p:grpSpPr>
        <p:sp>
          <p:nvSpPr>
            <p:cNvPr id="172" name="Google Shape;172;p9"/>
            <p:cNvSpPr/>
            <p:nvPr/>
          </p:nvSpPr>
          <p:spPr>
            <a:xfrm>
              <a:off x="1313462" y="0"/>
              <a:ext cx="6002415" cy="899583"/>
            </a:xfrm>
            <a:prstGeom prst="roundRect">
              <a:avLst>
                <a:gd name="adj" fmla="val 16667"/>
              </a:avLst>
            </a:prstGeom>
            <a:solidFill>
              <a:srgbClr val="00B05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numCol="1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9"/>
            <p:cNvSpPr txBox="1"/>
            <p:nvPr/>
          </p:nvSpPr>
          <p:spPr>
            <a:xfrm>
              <a:off x="1510042" y="126391"/>
              <a:ext cx="5914587" cy="8117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150" tIns="68575" rIns="137150" bIns="68575" numCol="1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600"/>
                <a:buFont typeface="Arial Black"/>
                <a:buNone/>
              </a:pPr>
              <a:r>
                <a:rPr lang="en-US" sz="3600" b="0" i="0" u="none" strike="noStrike" cap="none" dirty="0">
                  <a:solidFill>
                    <a:schemeClr val="lt1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GESTION DIRECTIVA</a:t>
              </a:r>
              <a:endParaRPr sz="3600" b="0" i="0" u="none" strike="noStrike" cap="none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</p:grpSp>
      <p:pic>
        <p:nvPicPr>
          <p:cNvPr id="174" name="Google Shape;174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26080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9"/>
          <p:cNvSpPr/>
          <p:nvPr/>
        </p:nvSpPr>
        <p:spPr>
          <a:xfrm>
            <a:off x="1391933" y="3429000"/>
            <a:ext cx="10023090" cy="1877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7" name="Google Shape;177;p9" descr="Personas sentadas en una mesa  Descripción generada automáticamente con confianza me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6876" y="3882521"/>
            <a:ext cx="3211705" cy="2141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84" y="-5432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698718" y="3721454"/>
            <a:ext cx="1552575" cy="301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B3F74F0-AA3B-E0E3-ACC4-3262CC5BC8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4577" y="458220"/>
            <a:ext cx="8157155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95439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9"/>
          <p:cNvSpPr/>
          <p:nvPr/>
        </p:nvSpPr>
        <p:spPr>
          <a:xfrm>
            <a:off x="1391933" y="3429000"/>
            <a:ext cx="10023090" cy="1877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7" name="Google Shape;177;p9" descr="Personas sentadas en una mesa  Descripción generada automáticamente con confianza me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40527" y="3654544"/>
            <a:ext cx="3211705" cy="2141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84" y="-54320"/>
            <a:ext cx="1639966" cy="389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698718" y="3721454"/>
            <a:ext cx="1552575" cy="301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9004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55010" y="1180951"/>
            <a:ext cx="3139712" cy="64623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9" name="Google Shape;189;p10"/>
          <p:cNvGrpSpPr/>
          <p:nvPr/>
        </p:nvGrpSpPr>
        <p:grpSpPr>
          <a:xfrm>
            <a:off x="3170992" y="2065898"/>
            <a:ext cx="6002415" cy="899583"/>
            <a:chOff x="1313462" y="0"/>
            <a:chExt cx="6002415" cy="899583"/>
          </a:xfrm>
        </p:grpSpPr>
        <p:sp>
          <p:nvSpPr>
            <p:cNvPr id="190" name="Google Shape;190;p10"/>
            <p:cNvSpPr/>
            <p:nvPr/>
          </p:nvSpPr>
          <p:spPr>
            <a:xfrm>
              <a:off x="1313462" y="0"/>
              <a:ext cx="6002415" cy="899583"/>
            </a:xfrm>
            <a:prstGeom prst="roundRect">
              <a:avLst>
                <a:gd name="adj" fmla="val 16667"/>
              </a:avLst>
            </a:prstGeom>
            <a:solidFill>
              <a:srgbClr val="00B05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numCol="1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10"/>
            <p:cNvSpPr txBox="1"/>
            <p:nvPr/>
          </p:nvSpPr>
          <p:spPr>
            <a:xfrm>
              <a:off x="1357376" y="43914"/>
              <a:ext cx="5914587" cy="8117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150" tIns="68575" rIns="137150" bIns="68575" numCol="1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600"/>
                <a:buFont typeface="Arial Black"/>
                <a:buNone/>
              </a:pPr>
              <a:r>
                <a:rPr lang="en-US" sz="3600" b="0" i="0" u="none" strike="noStrike" cap="none">
                  <a:solidFill>
                    <a:schemeClr val="lt1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GESTION DIRECTIVA</a:t>
              </a:r>
              <a:endParaRPr sz="3600" b="0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</p:grpSp>
      <p:pic>
        <p:nvPicPr>
          <p:cNvPr id="192" name="Google Shape;192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89055" y="6271969"/>
            <a:ext cx="4340728" cy="573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0"/>
          <p:cNvSpPr/>
          <p:nvPr/>
        </p:nvSpPr>
        <p:spPr>
          <a:xfrm>
            <a:off x="1391933" y="3429000"/>
            <a:ext cx="10023090" cy="3847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1397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11085" y="218397"/>
            <a:ext cx="7437765" cy="82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-12957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146125" y="2861326"/>
            <a:ext cx="2883658" cy="2060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55010" y="1180951"/>
            <a:ext cx="3139712" cy="64623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5" name="Google Shape;205;p11"/>
          <p:cNvGrpSpPr/>
          <p:nvPr/>
        </p:nvGrpSpPr>
        <p:grpSpPr>
          <a:xfrm>
            <a:off x="3094791" y="1741715"/>
            <a:ext cx="6002415" cy="822228"/>
            <a:chOff x="1237261" y="0"/>
            <a:chExt cx="6002415" cy="822228"/>
          </a:xfrm>
        </p:grpSpPr>
        <p:sp>
          <p:nvSpPr>
            <p:cNvPr id="206" name="Google Shape;206;p11"/>
            <p:cNvSpPr/>
            <p:nvPr/>
          </p:nvSpPr>
          <p:spPr>
            <a:xfrm>
              <a:off x="1237261" y="0"/>
              <a:ext cx="6002415" cy="822228"/>
            </a:xfrm>
            <a:prstGeom prst="roundRect">
              <a:avLst>
                <a:gd name="adj" fmla="val 16667"/>
              </a:avLst>
            </a:prstGeom>
            <a:solidFill>
              <a:srgbClr val="00B05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numCol="1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11"/>
            <p:cNvSpPr txBox="1"/>
            <p:nvPr/>
          </p:nvSpPr>
          <p:spPr>
            <a:xfrm>
              <a:off x="1277399" y="40138"/>
              <a:ext cx="5922139" cy="7419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150" tIns="68575" rIns="137150" bIns="68575" numCol="1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600"/>
                <a:buFont typeface="Arial Black"/>
                <a:buNone/>
              </a:pPr>
              <a:r>
                <a:rPr lang="en-US" sz="3600" b="0" i="0" u="none" strike="noStrike" cap="none">
                  <a:solidFill>
                    <a:schemeClr val="lt1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GESTION DIRECTIVA</a:t>
              </a:r>
              <a:endParaRPr sz="3600" b="0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</p:grpSp>
      <p:pic>
        <p:nvPicPr>
          <p:cNvPr id="208" name="Google Shape;208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89055" y="6271969"/>
            <a:ext cx="4340728" cy="573074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1"/>
          <p:cNvSpPr/>
          <p:nvPr/>
        </p:nvSpPr>
        <p:spPr>
          <a:xfrm>
            <a:off x="1365504" y="2564747"/>
            <a:ext cx="10023090" cy="3847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0" name="Google Shape;210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11085" y="218397"/>
            <a:ext cx="7437765" cy="82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-12957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157946" y="2550459"/>
            <a:ext cx="3424454" cy="1041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23665" y="166255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62915" y="2609968"/>
            <a:ext cx="6005080" cy="896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57194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AD58C73F-4E30-4CCE-44D2-619219A561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8258" y="360973"/>
            <a:ext cx="8157155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23665" y="166255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93461" y="2157386"/>
            <a:ext cx="6005080" cy="896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57194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12"/>
          <p:cNvSpPr txBox="1"/>
          <p:nvPr/>
        </p:nvSpPr>
        <p:spPr>
          <a:xfrm>
            <a:off x="1042725" y="3053575"/>
            <a:ext cx="10628100" cy="30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457200" marR="0" lvl="0" indent="-31750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 la 1ra. Reunión de padres de familia se socializó los ajustes del SIEE y Manual de convivencia</a:t>
            </a:r>
            <a:r>
              <a:rPr lang="en-US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4" name="Google Shape;224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83975" y="3752450"/>
            <a:ext cx="3845750" cy="2343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65500" y="3890201"/>
            <a:ext cx="5813351" cy="2262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37EBBB87-1656-559C-0421-192CAFFD29F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78197" y="361191"/>
            <a:ext cx="815715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007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89055" y="6243363"/>
            <a:ext cx="4340728" cy="573074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3"/>
          <p:cNvSpPr txBox="1"/>
          <p:nvPr/>
        </p:nvSpPr>
        <p:spPr>
          <a:xfrm>
            <a:off x="988527" y="2492227"/>
            <a:ext cx="40812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47391" y="-16288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93461" y="1138886"/>
            <a:ext cx="6005080" cy="89619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3"/>
          <p:cNvSpPr txBox="1"/>
          <p:nvPr/>
        </p:nvSpPr>
        <p:spPr>
          <a:xfrm>
            <a:off x="988525" y="1930325"/>
            <a:ext cx="4340700" cy="24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Plataforma Ovy: se registran los avances académicos de los estudiantes, que va en coherencia con el SIEE.</a:t>
            </a:r>
            <a:endParaRPr sz="2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9" name="Google Shape;239;p1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88525" y="3449050"/>
            <a:ext cx="4548600" cy="2880999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3"/>
          <p:cNvSpPr txBox="1"/>
          <p:nvPr/>
        </p:nvSpPr>
        <p:spPr>
          <a:xfrm>
            <a:off x="6084625" y="1930325"/>
            <a:ext cx="5502600" cy="19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Grados Prejardín y Jardín: El grado jardín funcionó en las Sedes San Juan Bosco (docente en propiedad) y El Escobal; se proyectó y se ofertó la apertura en las sedes Santa Ana y Central pero no llegó matrícula.</a:t>
            </a:r>
            <a:endParaRPr sz="2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1" name="Google Shape;241;p1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402725" y="3925025"/>
            <a:ext cx="3300299" cy="231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EB1C8565-5B6A-536A-2437-CA7660B395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91313" y="196105"/>
            <a:ext cx="8157155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51272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29594" y="9037"/>
            <a:ext cx="136541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52211" y="1138886"/>
            <a:ext cx="6005080" cy="896190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14"/>
          <p:cNvSpPr txBox="1"/>
          <p:nvPr/>
        </p:nvSpPr>
        <p:spPr>
          <a:xfrm>
            <a:off x="1062775" y="2035075"/>
            <a:ext cx="5334000" cy="16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4. En la primera infancia, 4° y 5° se fortalecieron las áreas de matemáticas y lenguaje con el programa Todos a Aprender PTA, con textos virtuales.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3" name="Google Shape;253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05200" y="3658075"/>
            <a:ext cx="4690800" cy="276225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4"/>
          <p:cNvSpPr txBox="1"/>
          <p:nvPr/>
        </p:nvSpPr>
        <p:spPr>
          <a:xfrm>
            <a:off x="6677525" y="2035075"/>
            <a:ext cx="53340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5. Modelos Educativos flexibles: </a:t>
            </a:r>
            <a:endParaRPr sz="2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Horizontes con brújulas: Hasta 3° Primaria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Aceleración de Aprendizajes: 4° y 5° Primaria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Caminemos 1: 6° y 7° Secundaria 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Caminemos 2: 8° y 9° Secundaria.</a:t>
            </a:r>
            <a:endParaRPr sz="9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5" name="Google Shape;255;p1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6225" y="3967125"/>
            <a:ext cx="3162623" cy="2144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51956690-FC0A-97D7-E89A-8654A32AD0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84415" y="192450"/>
            <a:ext cx="8157155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98655" y="6243363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32085" y="-16288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52211" y="1138886"/>
            <a:ext cx="6005080" cy="896190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15"/>
          <p:cNvSpPr txBox="1"/>
          <p:nvPr/>
        </p:nvSpPr>
        <p:spPr>
          <a:xfrm>
            <a:off x="994625" y="2132525"/>
            <a:ext cx="4981200" cy="12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>
            <a:no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6. Feria Empresarial: Evento presentado por las técnicas de Asesoría comercial y Software.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17700" y="3526575"/>
            <a:ext cx="3119025" cy="3017575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15"/>
          <p:cNvSpPr txBox="1"/>
          <p:nvPr/>
        </p:nvSpPr>
        <p:spPr>
          <a:xfrm>
            <a:off x="6597300" y="2132525"/>
            <a:ext cx="4981200" cy="16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7. Técnica de Inglés: Gestión de aprobación y solicitud de docente a SEM para la sede Boconó. Funciona este año en la Sede Central y Boconó Bachillerato.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9" name="Google Shape;269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959813" y="3809163"/>
            <a:ext cx="4256176" cy="238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D19FEA97-11E7-8B85-3ADA-CC5CAC3ECD2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17700" y="170676"/>
            <a:ext cx="8157155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oogle Shape;27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98655" y="6243363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32085" y="-16288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52211" y="1138886"/>
            <a:ext cx="6005080" cy="896190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16"/>
          <p:cNvSpPr txBox="1"/>
          <p:nvPr/>
        </p:nvSpPr>
        <p:spPr>
          <a:xfrm>
            <a:off x="1252800" y="2132525"/>
            <a:ext cx="10077000" cy="82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>
            <a:no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8.</a:t>
            </a:r>
            <a:r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Pruebas Externas: Se aplicó las pruebas diagnósticas al inicio del año 2024, las pruebas Pensar (3° a 10°) y simulacro para 11°, en el 2° y 3°periodo de la Empresa Milton Ochoa.</a:t>
            </a:r>
            <a:endParaRPr sz="2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1" name="Google Shape;281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270925" y="3052875"/>
            <a:ext cx="7650151" cy="3489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93DBF6C7-30D3-64A9-5602-88D328806B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70925" y="279275"/>
            <a:ext cx="8157155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98655" y="6243363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32085" y="-16288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52211" y="1138886"/>
            <a:ext cx="6005080" cy="896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85826" y="2731981"/>
            <a:ext cx="5191700" cy="3973619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17"/>
          <p:cNvSpPr txBox="1"/>
          <p:nvPr/>
        </p:nvSpPr>
        <p:spPr>
          <a:xfrm>
            <a:off x="4754750" y="2132525"/>
            <a:ext cx="30000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9. Pruebas Saber Once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4" name="Google Shape;294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998375" y="2840350"/>
            <a:ext cx="4721475" cy="3865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39A8B6C2-4486-D399-A826-ED8ACBC7A3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17422" y="279232"/>
            <a:ext cx="8157155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98655" y="6243363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32085" y="-16288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52211" y="1138886"/>
            <a:ext cx="6005080" cy="896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42650" y="2585975"/>
            <a:ext cx="5715000" cy="161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1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784788" y="4363252"/>
            <a:ext cx="4090351" cy="1773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1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666875" y="2637649"/>
            <a:ext cx="2286699" cy="1618675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18"/>
          <p:cNvSpPr/>
          <p:nvPr/>
        </p:nvSpPr>
        <p:spPr>
          <a:xfrm>
            <a:off x="3294238" y="2074154"/>
            <a:ext cx="5921027" cy="353225"/>
          </a:xfrm>
          <a:prstGeom prst="rect">
            <a:avLst/>
          </a:prstGeom>
        </p:spPr>
        <p:txBody>
          <a:bodyPr numCol="1"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7030A0"/>
                </a:solidFill>
                <a:latin typeface="Arial"/>
              </a:rPr>
              <a:t>NUESTRO RETO</a:t>
            </a:r>
          </a:p>
        </p:txBody>
      </p:sp>
      <p:sp>
        <p:nvSpPr>
          <p:cNvPr id="309" name="Google Shape;309;p18"/>
          <p:cNvSpPr txBox="1"/>
          <p:nvPr/>
        </p:nvSpPr>
        <p:spPr>
          <a:xfrm>
            <a:off x="2923450" y="1996800"/>
            <a:ext cx="3708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3EA3952-B9F9-0609-B278-1F8B70AC157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42650" y="220804"/>
            <a:ext cx="8157155" cy="85961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31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41055" y="149629"/>
            <a:ext cx="1229520" cy="10141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6" name="Google Shape;316;p19"/>
          <p:cNvGrpSpPr/>
          <p:nvPr/>
        </p:nvGrpSpPr>
        <p:grpSpPr>
          <a:xfrm>
            <a:off x="2741192" y="3326296"/>
            <a:ext cx="7068629" cy="700553"/>
            <a:chOff x="896334" y="0"/>
            <a:chExt cx="7068629" cy="700553"/>
          </a:xfrm>
        </p:grpSpPr>
        <p:sp>
          <p:nvSpPr>
            <p:cNvPr id="317" name="Google Shape;317;p19"/>
            <p:cNvSpPr/>
            <p:nvPr/>
          </p:nvSpPr>
          <p:spPr>
            <a:xfrm>
              <a:off x="896334" y="0"/>
              <a:ext cx="7068629" cy="700553"/>
            </a:xfrm>
            <a:prstGeom prst="roundRect">
              <a:avLst>
                <a:gd name="adj" fmla="val 16667"/>
              </a:avLst>
            </a:prstGeom>
            <a:solidFill>
              <a:srgbClr val="00B0F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numCol="1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19"/>
            <p:cNvSpPr txBox="1"/>
            <p:nvPr/>
          </p:nvSpPr>
          <p:spPr>
            <a:xfrm>
              <a:off x="930532" y="34198"/>
              <a:ext cx="7000233" cy="6321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150" tIns="68575" rIns="137150" bIns="68575" numCol="1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600"/>
                <a:buFont typeface="Arial Black"/>
                <a:buNone/>
              </a:pPr>
              <a:r>
                <a:rPr lang="en-US" sz="3600" b="0" i="0" u="none" strike="noStrike" cap="none">
                  <a:solidFill>
                    <a:schemeClr val="lt1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GESTION COMUNITARIA</a:t>
              </a:r>
              <a:endParaRPr sz="3600" b="0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</p:grpSp>
      <p:pic>
        <p:nvPicPr>
          <p:cNvPr id="319" name="Google Shape;319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57296" y="628492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85424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894EE6A9-C979-A723-3724-BA28544054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9977" y="323726"/>
            <a:ext cx="8151058" cy="88399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62869" y="6260249"/>
            <a:ext cx="2866913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700256" y="2423369"/>
            <a:ext cx="2004459" cy="200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0" descr="Forma, Círculo  Descripción generada automá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44118" y="4231616"/>
            <a:ext cx="2193688" cy="2211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11271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CC899A-F9C3-5DA7-EDC5-17CBFF65B0C2}"/>
              </a:ext>
            </a:extLst>
          </p:cNvPr>
          <p:cNvSpPr txBox="1"/>
          <p:nvPr/>
        </p:nvSpPr>
        <p:spPr>
          <a:xfrm>
            <a:off x="3863735" y="1229799"/>
            <a:ext cx="4749553" cy="40011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anose="020B0A04020102020204" pitchFamily="34" charset="0"/>
              </a:rPr>
              <a:t>CENTROS DE INTERES</a:t>
            </a:r>
            <a:endParaRPr lang="es-CO" sz="2000" dirty="0">
              <a:latin typeface="Arial Black" panose="020B0A040201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F1450C1-465E-9343-727A-3405DD604D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1084" y="1799101"/>
            <a:ext cx="6254857" cy="486503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6FFBA1F-182E-347F-080C-76BCD24059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62983" y="193869"/>
            <a:ext cx="8151058" cy="883997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62869" y="6260249"/>
            <a:ext cx="2866913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700256" y="2423369"/>
            <a:ext cx="2004459" cy="200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1271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CC899A-F9C3-5DA7-EDC5-17CBFF65B0C2}"/>
              </a:ext>
            </a:extLst>
          </p:cNvPr>
          <p:cNvSpPr txBox="1"/>
          <p:nvPr/>
        </p:nvSpPr>
        <p:spPr>
          <a:xfrm>
            <a:off x="3422342" y="1233532"/>
            <a:ext cx="4749553" cy="7078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anose="020B0A04020102020204" pitchFamily="34" charset="0"/>
              </a:rPr>
              <a:t>PROYECTO ESTILO DE VIDA SALUDABLE</a:t>
            </a:r>
            <a:endParaRPr lang="es-CO" sz="2000" dirty="0">
              <a:latin typeface="Arial Black" panose="020B0A04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FFBA1F-182E-347F-080C-76BCD24059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2983" y="193869"/>
            <a:ext cx="8151058" cy="88399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D796A0F-D1B8-A74D-E191-EDEF01FE932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5239"/>
          <a:stretch/>
        </p:blipFill>
        <p:spPr>
          <a:xfrm>
            <a:off x="5885710" y="2097086"/>
            <a:ext cx="3347067" cy="47362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31C5659-7383-4A5A-F3AE-6A3A2D550A8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32636" r="1907" b="6506"/>
          <a:stretch/>
        </p:blipFill>
        <p:spPr>
          <a:xfrm>
            <a:off x="1225437" y="2097084"/>
            <a:ext cx="4290094" cy="440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71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62869" y="6260249"/>
            <a:ext cx="2866913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700256" y="2423369"/>
            <a:ext cx="2004459" cy="200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1271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CC899A-F9C3-5DA7-EDC5-17CBFF65B0C2}"/>
              </a:ext>
            </a:extLst>
          </p:cNvPr>
          <p:cNvSpPr txBox="1"/>
          <p:nvPr/>
        </p:nvSpPr>
        <p:spPr>
          <a:xfrm>
            <a:off x="3422342" y="1233532"/>
            <a:ext cx="4749553" cy="7078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anose="020B0A04020102020204" pitchFamily="34" charset="0"/>
              </a:rPr>
              <a:t>PROYECTO EDUCACION FINANCIERA</a:t>
            </a:r>
            <a:endParaRPr lang="es-CO" sz="2000" dirty="0">
              <a:latin typeface="Arial Black" panose="020B0A04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FFBA1F-182E-347F-080C-76BCD24059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2983" y="193869"/>
            <a:ext cx="8151058" cy="88399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5DE34DD-E3B0-7336-6619-B796AF74BB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11058" y="2227985"/>
            <a:ext cx="4372120" cy="417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066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62869" y="6260249"/>
            <a:ext cx="2866913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700256" y="2423369"/>
            <a:ext cx="2004459" cy="200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1271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CC899A-F9C3-5DA7-EDC5-17CBFF65B0C2}"/>
              </a:ext>
            </a:extLst>
          </p:cNvPr>
          <p:cNvSpPr txBox="1"/>
          <p:nvPr/>
        </p:nvSpPr>
        <p:spPr>
          <a:xfrm>
            <a:off x="3422342" y="1233532"/>
            <a:ext cx="5130531" cy="40011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anose="020B0A04020102020204" pitchFamily="34" charset="0"/>
              </a:rPr>
              <a:t>PROYECTO DERECHOS HUMANOS</a:t>
            </a:r>
            <a:endParaRPr lang="es-CO" sz="2000" dirty="0">
              <a:latin typeface="Arial Black" panose="020B0A04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FFBA1F-182E-347F-080C-76BCD24059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2983" y="193869"/>
            <a:ext cx="8151058" cy="88399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2305C67-9217-A92F-BDCD-4CD6EA14E6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0116" y="2056392"/>
            <a:ext cx="4631767" cy="311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7837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62869" y="6260249"/>
            <a:ext cx="2866913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700256" y="2423369"/>
            <a:ext cx="2004459" cy="200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0" descr="Forma, Círculo  Descripción generada automá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44118" y="5104660"/>
            <a:ext cx="1210810" cy="11555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11271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CC899A-F9C3-5DA7-EDC5-17CBFF65B0C2}"/>
              </a:ext>
            </a:extLst>
          </p:cNvPr>
          <p:cNvSpPr txBox="1"/>
          <p:nvPr/>
        </p:nvSpPr>
        <p:spPr>
          <a:xfrm>
            <a:off x="3409026" y="1278223"/>
            <a:ext cx="4749553" cy="40011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anose="020B0A04020102020204" pitchFamily="34" charset="0"/>
              </a:rPr>
              <a:t>CANALES DE DIFUSION</a:t>
            </a:r>
            <a:endParaRPr lang="es-CO" sz="2000" dirty="0">
              <a:latin typeface="Arial Black" panose="020B0A04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FFBA1F-182E-347F-080C-76BCD24059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62983" y="193869"/>
            <a:ext cx="8151058" cy="88399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5BD2F73-75B6-1B32-1AA9-89645A194FC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9956" y="2015898"/>
            <a:ext cx="1809750" cy="14097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96333F4-FDDE-C0B8-3B44-C695FA98CAB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12252" y="2015898"/>
            <a:ext cx="1943100" cy="18288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02876BE-28A9-35C3-E983-1D88B8D7D0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97133" y="1878690"/>
            <a:ext cx="1943100" cy="18288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BC5DADA-4E9A-F40D-1758-228AFA03540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74258" y="4095100"/>
            <a:ext cx="2174105" cy="1600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676B16A-517C-5F88-781B-549DA71CED9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41560" y="4013031"/>
            <a:ext cx="3684968" cy="2183257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22413534-2EEF-0028-964D-8685FBF48CE3}"/>
              </a:ext>
            </a:extLst>
          </p:cNvPr>
          <p:cNvSpPr txBox="1"/>
          <p:nvPr/>
        </p:nvSpPr>
        <p:spPr>
          <a:xfrm>
            <a:off x="1719956" y="3546764"/>
            <a:ext cx="18097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3024658905</a:t>
            </a:r>
            <a:endParaRPr lang="es-CO" sz="1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2820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52268" y="6260249"/>
            <a:ext cx="2377514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61056" y="1278223"/>
            <a:ext cx="2004459" cy="200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1271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CC899A-F9C3-5DA7-EDC5-17CBFF65B0C2}"/>
              </a:ext>
            </a:extLst>
          </p:cNvPr>
          <p:cNvSpPr txBox="1"/>
          <p:nvPr/>
        </p:nvSpPr>
        <p:spPr>
          <a:xfrm>
            <a:off x="3409026" y="1278223"/>
            <a:ext cx="4749553" cy="40011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anose="020B0A04020102020204" pitchFamily="34" charset="0"/>
              </a:rPr>
              <a:t>CANALES DE DIFUSION </a:t>
            </a:r>
            <a:endParaRPr lang="es-CO" sz="2000" dirty="0">
              <a:latin typeface="Arial Black" panose="020B0A04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FFBA1F-182E-347F-080C-76BCD24059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2983" y="193869"/>
            <a:ext cx="8151058" cy="883997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CC57947D-3BDA-ACC7-C859-C9A96FA7BE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1965" y="1991146"/>
            <a:ext cx="6713853" cy="467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803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62869" y="6260249"/>
            <a:ext cx="2866913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70584" y="1298260"/>
            <a:ext cx="2004459" cy="200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12710" y="0"/>
            <a:ext cx="136550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CC899A-F9C3-5DA7-EDC5-17CBFF65B0C2}"/>
              </a:ext>
            </a:extLst>
          </p:cNvPr>
          <p:cNvSpPr txBox="1"/>
          <p:nvPr/>
        </p:nvSpPr>
        <p:spPr>
          <a:xfrm>
            <a:off x="3409026" y="1278223"/>
            <a:ext cx="4749553" cy="40011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anose="020B0A04020102020204" pitchFamily="34" charset="0"/>
              </a:rPr>
              <a:t>CANALES DE DIFUSION </a:t>
            </a:r>
            <a:endParaRPr lang="es-CO" sz="2000" dirty="0">
              <a:latin typeface="Arial Black" panose="020B0A04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FFBA1F-182E-347F-080C-76BCD24059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2983" y="193869"/>
            <a:ext cx="8151058" cy="88399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B7F3C68-ED28-FB28-E714-A061559144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2794" y="1919070"/>
            <a:ext cx="4749553" cy="207148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57CE99E6-86E5-03D9-9972-72D694A5943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293" r="4798"/>
          <a:stretch/>
        </p:blipFill>
        <p:spPr>
          <a:xfrm>
            <a:off x="4840650" y="3903186"/>
            <a:ext cx="7030947" cy="2438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233946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Google Shape;342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32742" y="133004"/>
            <a:ext cx="1229520" cy="10141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4" name="Google Shape;344;p21"/>
          <p:cNvGrpSpPr/>
          <p:nvPr/>
        </p:nvGrpSpPr>
        <p:grpSpPr>
          <a:xfrm>
            <a:off x="2609969" y="2389040"/>
            <a:ext cx="7721784" cy="1107478"/>
            <a:chOff x="453375" y="0"/>
            <a:chExt cx="7721784" cy="1107478"/>
          </a:xfrm>
        </p:grpSpPr>
        <p:sp>
          <p:nvSpPr>
            <p:cNvPr id="345" name="Google Shape;345;p21"/>
            <p:cNvSpPr/>
            <p:nvPr/>
          </p:nvSpPr>
          <p:spPr>
            <a:xfrm>
              <a:off x="453375" y="0"/>
              <a:ext cx="7721784" cy="110747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numCol="1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6" name="Google Shape;346;p21"/>
            <p:cNvSpPr txBox="1"/>
            <p:nvPr/>
          </p:nvSpPr>
          <p:spPr>
            <a:xfrm>
              <a:off x="507438" y="54063"/>
              <a:ext cx="7613658" cy="999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5250" tIns="47625" rIns="95250" bIns="47625" numCol="1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500"/>
                <a:buFont typeface="Arial Black"/>
                <a:buNone/>
              </a:pPr>
              <a:r>
                <a:rPr lang="en-US" sz="2500" b="0" i="0" u="none" strike="noStrike" cap="none">
                  <a:solidFill>
                    <a:schemeClr val="lt1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GESTION ADMINISTRATIVA Y </a:t>
              </a:r>
              <a:r>
                <a:rPr lang="en-US" sz="3600" b="0" i="0" u="none" strike="noStrike" cap="none">
                  <a:solidFill>
                    <a:schemeClr val="lt1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FINANCIERA</a:t>
              </a:r>
              <a:endParaRPr sz="3600" b="0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</p:grpSp>
      <p:pic>
        <p:nvPicPr>
          <p:cNvPr id="347" name="Google Shape;347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15400" y="6249806"/>
            <a:ext cx="4340728" cy="573074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21"/>
          <p:cNvSpPr/>
          <p:nvPr/>
        </p:nvSpPr>
        <p:spPr>
          <a:xfrm>
            <a:off x="1420218" y="4185899"/>
            <a:ext cx="100787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285750" marR="0" lvl="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1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APOYO FINANCIERO Y CONTABLE</a:t>
            </a:r>
            <a:endParaRPr sz="3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0" name="Google Shape;350;p21"/>
          <p:cNvPicPr preferRelativeResize="0"/>
          <p:nvPr/>
        </p:nvPicPr>
        <p:blipFill rotWithShape="1">
          <a:blip r:embed="rId5">
            <a:alphaModFix/>
          </a:blip>
          <a:srcRect r="3807"/>
          <a:stretch/>
        </p:blipFill>
        <p:spPr>
          <a:xfrm>
            <a:off x="0" y="0"/>
            <a:ext cx="136615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490D3FC0-CF70-057E-C8E9-76A2732DE3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4085" y="640080"/>
            <a:ext cx="8151058" cy="88399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23"/>
          <p:cNvSpPr/>
          <p:nvPr/>
        </p:nvSpPr>
        <p:spPr>
          <a:xfrm>
            <a:off x="1297324" y="404769"/>
            <a:ext cx="9697673" cy="6048462"/>
          </a:xfrm>
          <a:prstGeom prst="rect">
            <a:avLst/>
          </a:prstGeom>
          <a:gradFill>
            <a:gsLst>
              <a:gs pos="0">
                <a:srgbClr val="D7F3C7"/>
              </a:gs>
              <a:gs pos="50000">
                <a:srgbClr val="E5F7DB"/>
              </a:gs>
              <a:gs pos="100000">
                <a:srgbClr val="F2FAED"/>
              </a:gs>
            </a:gsLst>
            <a:lin ang="18900000" scaled="0"/>
          </a:gradFill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23"/>
          <p:cNvSpPr txBox="1"/>
          <p:nvPr/>
        </p:nvSpPr>
        <p:spPr>
          <a:xfrm>
            <a:off x="2030136" y="1249960"/>
            <a:ext cx="8011486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 i="0" u="none" strike="noStrike" cap="none">
                <a:solidFill>
                  <a:srgbClr val="002060"/>
                </a:solidFill>
                <a:latin typeface="Algerian"/>
                <a:ea typeface="Algerian"/>
                <a:cs typeface="Algerian"/>
                <a:sym typeface="Algerian"/>
              </a:rPr>
              <a:t>INSTITUCIÓN EDUCATIVA COLEGIO CLUB DE LEONES</a:t>
            </a:r>
            <a:endParaRPr/>
          </a:p>
        </p:txBody>
      </p:sp>
      <p:sp>
        <p:nvSpPr>
          <p:cNvPr id="366" name="Google Shape;366;p23"/>
          <p:cNvSpPr/>
          <p:nvPr/>
        </p:nvSpPr>
        <p:spPr>
          <a:xfrm>
            <a:off x="2668390" y="2958458"/>
            <a:ext cx="6855220" cy="2554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INFORME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FINANCIERO</a:t>
            </a:r>
            <a:endParaRPr dirty="0"/>
          </a:p>
        </p:txBody>
      </p:sp>
      <p:pic>
        <p:nvPicPr>
          <p:cNvPr id="367" name="Google Shape;36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17335" y="3831541"/>
            <a:ext cx="1552575" cy="301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4"/>
          <p:cNvSpPr txBox="1">
            <a:spLocks noGrp="1"/>
          </p:cNvSpPr>
          <p:nvPr>
            <p:ph type="title"/>
          </p:nvPr>
        </p:nvSpPr>
        <p:spPr>
          <a:xfrm>
            <a:off x="2179777" y="646545"/>
            <a:ext cx="7456034" cy="10441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>
                <a:latin typeface="Algerian"/>
                <a:ea typeface="Algerian"/>
                <a:cs typeface="Algerian"/>
                <a:sym typeface="Algerian"/>
              </a:rPr>
              <a:t>INFORME FINANCIERO 2024</a:t>
            </a:r>
            <a:endParaRPr/>
          </a:p>
        </p:txBody>
      </p:sp>
      <p:graphicFrame>
        <p:nvGraphicFramePr>
          <p:cNvPr id="374" name="Google Shape;374;p24"/>
          <p:cNvGraphicFramePr/>
          <p:nvPr/>
        </p:nvGraphicFramePr>
        <p:xfrm>
          <a:off x="2197915" y="1825624"/>
          <a:ext cx="8305100" cy="3033745"/>
        </p:xfrm>
        <a:graphic>
          <a:graphicData uri="http://schemas.openxmlformats.org/drawingml/2006/table">
            <a:tbl>
              <a:tblPr firstRow="1" bandRow="1">
                <a:noFill/>
                <a:tableStyleId>{382A5E22-335E-45F2-8C50-63DCCBCCAA2A}</a:tableStyleId>
              </a:tblPr>
              <a:tblGrid>
                <a:gridCol w="8305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36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4800" u="none" strike="noStrike" cap="none">
                          <a:latin typeface="BatangChe"/>
                          <a:ea typeface="BatangChe"/>
                          <a:cs typeface="BatangChe"/>
                          <a:sym typeface="BatangChe"/>
                        </a:rPr>
                        <a:t>PRESUPUESTO  2024</a:t>
                      </a:r>
                      <a:endParaRPr/>
                    </a:p>
                  </a:txBody>
                  <a:tcPr marL="91450" marR="91450" marT="45725" marB="45725">
                    <a:lnB w="571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 u="none" strike="noStrike" cap="none"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Proyectado                      $198.854.360.00</a:t>
                      </a:r>
                      <a:endParaRPr/>
                    </a:p>
                  </a:txBody>
                  <a:tcPr marL="91450" marR="91450" marT="45725" marB="45725">
                    <a:lnT w="571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D0DEEF">
                        <a:alpha val="9882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 u="none" strike="noStrike" cap="none"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Recibido                           $281.909.015.50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 u="none" strike="noStrike" cap="none"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Diferencia                         $83.054.655.50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75" name="Google Shape;375;p24"/>
          <p:cNvSpPr txBox="1"/>
          <p:nvPr/>
        </p:nvSpPr>
        <p:spPr>
          <a:xfrm>
            <a:off x="2059496" y="4994304"/>
            <a:ext cx="8581937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Para el año 2024 se proyectó un presupuesto de $ 198.854.360.00, de los cuales se recibió un total de ingresos de $ 281.909.015.50, dando como resultado un mayor valor a lo presupuestado de      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$ 83.054.655.50, según los siguientes conceptos:</a:t>
            </a:r>
            <a:endParaRPr/>
          </a:p>
        </p:txBody>
      </p:sp>
      <p:pic>
        <p:nvPicPr>
          <p:cNvPr id="376" name="Google Shape;376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79852" y="3838575"/>
            <a:ext cx="1552575" cy="301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6897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>
                <a:latin typeface="BatangChe"/>
                <a:ea typeface="BatangChe"/>
                <a:cs typeface="BatangChe"/>
                <a:sym typeface="BatangChe"/>
              </a:rPr>
              <a:t>INFORME FINANCIERO 2024</a:t>
            </a:r>
            <a:endParaRPr/>
          </a:p>
        </p:txBody>
      </p:sp>
      <p:graphicFrame>
        <p:nvGraphicFramePr>
          <p:cNvPr id="383" name="Google Shape;383;p25"/>
          <p:cNvGraphicFramePr/>
          <p:nvPr/>
        </p:nvGraphicFramePr>
        <p:xfrm>
          <a:off x="1260628" y="1657845"/>
          <a:ext cx="10093175" cy="518170"/>
        </p:xfrm>
        <a:graphic>
          <a:graphicData uri="http://schemas.openxmlformats.org/drawingml/2006/table">
            <a:tbl>
              <a:tblPr firstRow="1" bandRow="1">
                <a:noFill/>
                <a:tableStyleId>{382A5E22-335E-45F2-8C50-63DCCBCCAA2A}</a:tableStyleId>
              </a:tblPr>
              <a:tblGrid>
                <a:gridCol w="10093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 u="none" strike="noStrike" cap="non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TOTAL INGRESOS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84" name="Google Shape;384;p25"/>
          <p:cNvGraphicFramePr/>
          <p:nvPr/>
        </p:nvGraphicFramePr>
        <p:xfrm>
          <a:off x="1260627" y="2163622"/>
          <a:ext cx="10093150" cy="2286050"/>
        </p:xfrm>
        <a:graphic>
          <a:graphicData uri="http://schemas.openxmlformats.org/drawingml/2006/table">
            <a:tbl>
              <a:tblPr firstRow="1" bandRow="1">
                <a:noFill/>
                <a:tableStyleId>{C4D2DEFF-2E69-4464-AD1E-59C568C20638}</a:tableStyleId>
              </a:tblPr>
              <a:tblGrid>
                <a:gridCol w="466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u="none" strike="noStrike" cap="none">
                          <a:solidFill>
                            <a:schemeClr val="dk1"/>
                          </a:solidFill>
                        </a:rPr>
                        <a:t>Gratuidad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</a:t>
                      </a:r>
                      <a:r>
                        <a:rPr lang="en-US" sz="2400" b="0" u="none" strike="noStrike" cap="none">
                          <a:solidFill>
                            <a:schemeClr val="dk1"/>
                          </a:solidFill>
                        </a:rPr>
                        <a:t>$229.883.763.00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Recursos del Balance 2023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   $19.751.777.15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Rendimientos Financieros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         $159.475.35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Tienda Escolar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   $32.114.000.00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TOTAL INGRESOS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$281.909.015.50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85" name="Google Shape;385;p25"/>
          <p:cNvSpPr txBox="1"/>
          <p:nvPr/>
        </p:nvSpPr>
        <p:spPr>
          <a:xfrm>
            <a:off x="1260627" y="4476880"/>
            <a:ext cx="991562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 Recursos de gratuidad se recibió el valor de $229.883.763.00, adicionalmente se tenia en bancos un valor de $19.751.777.15 por recursos del Balance 2023, Rendimientos Financieros $159.475.35 y tienda escolar $32.114.000.00, para un total de ingresos de $281.909.015.50</a:t>
            </a:r>
            <a:endParaRPr/>
          </a:p>
        </p:txBody>
      </p:sp>
      <p:pic>
        <p:nvPicPr>
          <p:cNvPr id="386" name="Google Shape;386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53800" y="3838575"/>
            <a:ext cx="942743" cy="301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>
                <a:latin typeface="BatangChe"/>
                <a:ea typeface="BatangChe"/>
                <a:cs typeface="BatangChe"/>
                <a:sym typeface="BatangChe"/>
              </a:rPr>
              <a:t>INFORME FINANCIERO 2024</a:t>
            </a:r>
            <a:endParaRPr/>
          </a:p>
        </p:txBody>
      </p:sp>
      <p:graphicFrame>
        <p:nvGraphicFramePr>
          <p:cNvPr id="393" name="Google Shape;393;p26"/>
          <p:cNvGraphicFramePr/>
          <p:nvPr/>
        </p:nvGraphicFramePr>
        <p:xfrm>
          <a:off x="838200" y="1825625"/>
          <a:ext cx="10515600" cy="1889800"/>
        </p:xfrm>
        <a:graphic>
          <a:graphicData uri="http://schemas.openxmlformats.org/drawingml/2006/table">
            <a:tbl>
              <a:tblPr firstRow="1" bandRow="1">
                <a:noFill/>
                <a:tableStyleId>{382A5E22-335E-45F2-8C50-63DCCBCCAA2A}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 u="none" strike="noStrike" cap="non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PRESUPUESTO DE EGRESOS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Presupuesto Definitivo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$281.909.015.50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$240.994.118.50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Diferencia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 40.914.897.00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94" name="Google Shape;394;p26"/>
          <p:cNvSpPr txBox="1"/>
          <p:nvPr/>
        </p:nvSpPr>
        <p:spPr>
          <a:xfrm>
            <a:off x="838200" y="4303551"/>
            <a:ext cx="10515600" cy="1138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 total de Recursos disponible para ser ejecutados en el año 2024 fue de $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281.909.015.50,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de los cuales se invirtieron en los diferentes gastos un total de $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240.994.118.50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; quedando un saldo a diciembre 31 de 2024 de $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40.914.897.00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.</a:t>
            </a:r>
            <a:endParaRPr/>
          </a:p>
        </p:txBody>
      </p:sp>
      <p:pic>
        <p:nvPicPr>
          <p:cNvPr id="395" name="Google Shape;395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53800" y="3850322"/>
            <a:ext cx="951621" cy="3019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1748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>
                <a:latin typeface="BatangChe"/>
                <a:ea typeface="BatangChe"/>
                <a:cs typeface="BatangChe"/>
                <a:sym typeface="BatangChe"/>
              </a:rPr>
              <a:t>INFORME FINANCIERO 2024</a:t>
            </a:r>
            <a:endParaRPr/>
          </a:p>
        </p:txBody>
      </p:sp>
      <p:graphicFrame>
        <p:nvGraphicFramePr>
          <p:cNvPr id="402" name="Google Shape;402;p27"/>
          <p:cNvGraphicFramePr/>
          <p:nvPr/>
        </p:nvGraphicFramePr>
        <p:xfrm>
          <a:off x="838200" y="1825625"/>
          <a:ext cx="10515600" cy="1889800"/>
        </p:xfrm>
        <a:graphic>
          <a:graphicData uri="http://schemas.openxmlformats.org/drawingml/2006/table">
            <a:tbl>
              <a:tblPr firstRow="1" bandRow="1">
                <a:noFill/>
                <a:tableStyleId>{382A5E22-335E-45F2-8C50-63DCCBCCAA2A}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 u="none" strike="noStrike" cap="non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EJECUCIÓN DE RECURSOS 2024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TOTAL INGRESOS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$281.909.015.50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TOTAL EGRESOS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$240.994.118.50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RECURSOS DEL BALANCE 2024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 40.914.897.00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03" name="Google Shape;403;p27"/>
          <p:cNvSpPr txBox="1"/>
          <p:nvPr/>
        </p:nvSpPr>
        <p:spPr>
          <a:xfrm>
            <a:off x="1047564" y="4303551"/>
            <a:ext cx="10306235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Como vemos el total de Ingresos fue de $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281.909.015.50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y el total de Gastos Ejecutados de $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240.994.118.50, 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quedando un saldo en Bancos de $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40.914.897.00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correspondiente a los recursos del Balance año 2024 que deben ser incorporados en la vigencia 2025 para su Ejecución.</a:t>
            </a:r>
            <a:endParaRPr/>
          </a:p>
        </p:txBody>
      </p:sp>
      <p:pic>
        <p:nvPicPr>
          <p:cNvPr id="404" name="Google Shape;404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89325" y="4968240"/>
            <a:ext cx="971707" cy="1889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>
                <a:latin typeface="Aharoni"/>
                <a:ea typeface="Aharoni"/>
                <a:cs typeface="Aharoni"/>
                <a:sym typeface="Aharoni"/>
              </a:rPr>
              <a:t>DETALLES DE GASTOS</a:t>
            </a:r>
            <a:endParaRPr/>
          </a:p>
        </p:txBody>
      </p:sp>
      <p:graphicFrame>
        <p:nvGraphicFramePr>
          <p:cNvPr id="411" name="Google Shape;411;p28"/>
          <p:cNvGraphicFramePr/>
          <p:nvPr/>
        </p:nvGraphicFramePr>
        <p:xfrm>
          <a:off x="838200" y="1825625"/>
          <a:ext cx="10515600" cy="3535740"/>
        </p:xfrm>
        <a:graphic>
          <a:graphicData uri="http://schemas.openxmlformats.org/drawingml/2006/table">
            <a:tbl>
              <a:tblPr firstRow="1" bandRow="1">
                <a:noFill/>
                <a:tableStyleId>{382A5E22-335E-45F2-8C50-63DCCBCCAA2A}</a:tableStyleId>
              </a:tblPr>
              <a:tblGrid>
                <a:gridCol w="6342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2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RUBRO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VALOR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b="0" u="none" strike="noStrike" cap="none"/>
                        <a:t>CONTRATACIÓN DE SERVICIOS PROFESIONALES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b="0" u="none" strike="noStrike" cap="none"/>
                        <a:t>      Pago Asesoría Contable del 01 de enero al 31 de diciembre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  9.600.000.00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COMPRA DE EQUIPO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$ 50.461.308.00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MATERIALES Y SUMINISTROS</a:t>
                      </a:r>
                      <a:endParaRPr/>
                    </a:p>
                    <a:p>
                      <a:pPr marL="285750" marR="0" lvl="0" indent="-1968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     </a:t>
                      </a:r>
                      <a:endParaRPr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 DOTACIÓN INSTITUCIONAL DE MEDIOS PEDAGÓGICOS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  7.827.820.00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 $ 20.322.999.00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 MANTENIMIENTO DE INFRAESTRUCTURA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 $ 49.639.000.00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 SEGUROS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 $    1.812.000.00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12" name="Google Shape;41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59444" y="4962617"/>
            <a:ext cx="974598" cy="1895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>
                <a:latin typeface="Aparajita"/>
                <a:ea typeface="Aparajita"/>
                <a:cs typeface="Aparajita"/>
                <a:sym typeface="Aparajita"/>
              </a:rPr>
              <a:t>CONTINUACIÓN DE LOS GASTOS</a:t>
            </a:r>
            <a:endParaRPr/>
          </a:p>
        </p:txBody>
      </p:sp>
      <p:graphicFrame>
        <p:nvGraphicFramePr>
          <p:cNvPr id="419" name="Google Shape;419;p29"/>
          <p:cNvGraphicFramePr/>
          <p:nvPr/>
        </p:nvGraphicFramePr>
        <p:xfrm>
          <a:off x="838200" y="1825625"/>
          <a:ext cx="10515600" cy="3139500"/>
        </p:xfrm>
        <a:graphic>
          <a:graphicData uri="http://schemas.openxmlformats.org/drawingml/2006/table">
            <a:tbl>
              <a:tblPr firstRow="1" bandRow="1">
                <a:noFill/>
                <a:tableStyleId>{382A5E22-335E-45F2-8C50-63DCCBCCAA2A}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b="0" u="none" strike="noStrike" cap="none">
                          <a:solidFill>
                            <a:schemeClr val="dk1"/>
                          </a:solidFill>
                        </a:rPr>
                        <a:t>ACTIVIDADES PEDAGOGICAS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  </a:t>
                      </a:r>
                      <a:r>
                        <a:rPr lang="en-US" sz="2400" b="0" u="none" strike="noStrike" cap="none">
                          <a:solidFill>
                            <a:schemeClr val="dk1"/>
                          </a:solidFill>
                        </a:rPr>
                        <a:t>$ 23.947.100.00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MANTENIMIENTO DE MOBILIARIO Y EQUIPO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$ 45.942.810.00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GASTOS BANCARIOS 4X1000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      104.598.50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INTERNET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     Cancelación consumo de Internet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 10.496.179.00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TELEFONÍA MÓVIL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      Cancelación consumo celular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         40.304.00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ACCIONES DE MEJORAMIENTO DE LA GESTIÓN ESCOLAR Y ACADÉMICA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      Pagina WEB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strike="noStrike" cap="none"/>
                        <a:t>  $   20.800.000.00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20" name="Google Shape;420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14327" y="4965065"/>
            <a:ext cx="973339" cy="1892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95666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30"/>
          <p:cNvSpPr txBox="1">
            <a:spLocks noGrp="1"/>
          </p:cNvSpPr>
          <p:nvPr>
            <p:ph type="body" idx="1"/>
          </p:nvPr>
        </p:nvSpPr>
        <p:spPr>
          <a:xfrm>
            <a:off x="1662418" y="1438183"/>
            <a:ext cx="8867163" cy="3633410"/>
          </a:xfrm>
          <a:prstGeom prst="rect">
            <a:avLst/>
          </a:prstGeom>
          <a:solidFill>
            <a:srgbClr val="F4B081"/>
          </a:solidFill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0">
                <a:solidFill>
                  <a:srgbClr val="06080A"/>
                </a:solidFill>
                <a:latin typeface="Algerian"/>
                <a:ea typeface="Algerian"/>
                <a:cs typeface="Algerian"/>
                <a:sym typeface="Algerian"/>
              </a:rPr>
              <a:t>EVIDENCIAS</a:t>
            </a:r>
            <a:endParaRPr/>
          </a:p>
        </p:txBody>
      </p:sp>
      <p:pic>
        <p:nvPicPr>
          <p:cNvPr id="427" name="Google Shape;42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17335" y="3838575"/>
            <a:ext cx="1552575" cy="301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62144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1"/>
          <p:cNvSpPr txBox="1">
            <a:spLocks noGrp="1"/>
          </p:cNvSpPr>
          <p:nvPr>
            <p:ph type="title"/>
          </p:nvPr>
        </p:nvSpPr>
        <p:spPr>
          <a:xfrm>
            <a:off x="1098959" y="354374"/>
            <a:ext cx="998564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 b="1"/>
              <a:t>CONTRATO N° 06-2024: MANTENIMIENTO PREVENTIVO Y ACTUALIZACIÓN DE SOFWARE,  PAQUETE OFFICE EN PORTÁTILES Y PC DE MESA E INSTALACIÓN DE GABINETE RACK EN LAS SEDES CENTRAL (43), SAN JUAN BOSCO (20), EL ESCOBAL (1 INSTALACIÓN DE PUNTO DE RED).</a:t>
            </a:r>
            <a:endParaRPr sz="2000"/>
          </a:p>
        </p:txBody>
      </p:sp>
      <p:sp>
        <p:nvSpPr>
          <p:cNvPr id="434" name="Google Shape;434;p31"/>
          <p:cNvSpPr txBox="1">
            <a:spLocks noGrp="1"/>
          </p:cNvSpPr>
          <p:nvPr>
            <p:ph type="body" idx="1"/>
          </p:nvPr>
        </p:nvSpPr>
        <p:spPr>
          <a:xfrm>
            <a:off x="838200" y="1305730"/>
            <a:ext cx="10515600" cy="4717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4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</a:t>
            </a: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ANTES</a:t>
            </a:r>
            <a:endParaRPr dirty="0"/>
          </a:p>
        </p:txBody>
      </p:sp>
      <p:sp>
        <p:nvSpPr>
          <p:cNvPr id="435" name="Google Shape;435;p31"/>
          <p:cNvSpPr txBox="1"/>
          <p:nvPr/>
        </p:nvSpPr>
        <p:spPr>
          <a:xfrm>
            <a:off x="6091779" y="1305730"/>
            <a:ext cx="4649152" cy="882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DESPUES</a:t>
            </a:r>
            <a:endParaRPr sz="1050" dirty="0"/>
          </a:p>
        </p:txBody>
      </p:sp>
      <p:pic>
        <p:nvPicPr>
          <p:cNvPr id="436" name="Google Shape;436;p31"/>
          <p:cNvPicPr preferRelativeResize="0"/>
          <p:nvPr/>
        </p:nvPicPr>
        <p:blipFill rotWithShape="1">
          <a:blip r:embed="rId3">
            <a:alphaModFix/>
          </a:blip>
          <a:srcRect l="61352" t="65790" r="26077" b="16942"/>
          <a:stretch/>
        </p:blipFill>
        <p:spPr>
          <a:xfrm>
            <a:off x="1015068" y="2287630"/>
            <a:ext cx="5064212" cy="179660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31"/>
          <p:cNvPicPr preferRelativeResize="0"/>
          <p:nvPr/>
        </p:nvPicPr>
        <p:blipFill rotWithShape="1">
          <a:blip r:embed="rId3">
            <a:alphaModFix/>
          </a:blip>
          <a:srcRect l="36148" t="25891" r="50505" b="55776"/>
          <a:stretch/>
        </p:blipFill>
        <p:spPr>
          <a:xfrm>
            <a:off x="6542715" y="2130804"/>
            <a:ext cx="4811085" cy="1915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31"/>
          <p:cNvPicPr preferRelativeResize="0"/>
          <p:nvPr/>
        </p:nvPicPr>
        <p:blipFill rotWithShape="1">
          <a:blip r:embed="rId4">
            <a:alphaModFix/>
          </a:blip>
          <a:srcRect l="62108" t="36795" r="25481" b="46178"/>
          <a:stretch/>
        </p:blipFill>
        <p:spPr>
          <a:xfrm>
            <a:off x="1107348" y="4151346"/>
            <a:ext cx="4988652" cy="2080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9" name="Google Shape;439;p31"/>
          <p:cNvPicPr preferRelativeResize="0"/>
          <p:nvPr/>
        </p:nvPicPr>
        <p:blipFill rotWithShape="1">
          <a:blip r:embed="rId5">
            <a:alphaModFix/>
          </a:blip>
          <a:srcRect l="35092" t="25935" r="50799" b="55042"/>
          <a:stretch/>
        </p:blipFill>
        <p:spPr>
          <a:xfrm>
            <a:off x="6542715" y="4261523"/>
            <a:ext cx="4811085" cy="1915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22119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32"/>
          <p:cNvSpPr txBox="1">
            <a:spLocks noGrp="1"/>
          </p:cNvSpPr>
          <p:nvPr>
            <p:ph type="title"/>
          </p:nvPr>
        </p:nvSpPr>
        <p:spPr>
          <a:xfrm>
            <a:off x="1015068" y="717464"/>
            <a:ext cx="10338732" cy="1056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 b="1"/>
              <a:t>CONTRATOS N° 07 Y 16-2024: MANTENIMIENTO PREVENTIVO Y CORRECTIVO DE AIRES  ACONDICIONADOS EN LAS SEDES CENTRAL (15), SAN JUAN BOSCO (2), EL ESCOBAL (12), SANTA ANA (4), COLEGIO INTEGRADO BOCONO (4), RAFAEL GARCIA HERREROS (1).</a:t>
            </a:r>
            <a:endParaRPr sz="2000"/>
          </a:p>
        </p:txBody>
      </p:sp>
      <p:sp>
        <p:nvSpPr>
          <p:cNvPr id="446" name="Google Shape;446;p32"/>
          <p:cNvSpPr txBox="1"/>
          <p:nvPr/>
        </p:nvSpPr>
        <p:spPr>
          <a:xfrm>
            <a:off x="6661949" y="1547608"/>
            <a:ext cx="4649152" cy="882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DESPUES</a:t>
            </a:r>
            <a:endParaRPr/>
          </a:p>
        </p:txBody>
      </p:sp>
      <p:sp>
        <p:nvSpPr>
          <p:cNvPr id="447" name="Google Shape;447;p32"/>
          <p:cNvSpPr txBox="1">
            <a:spLocks noGrp="1"/>
          </p:cNvSpPr>
          <p:nvPr>
            <p:ph type="body" idx="1"/>
          </p:nvPr>
        </p:nvSpPr>
        <p:spPr>
          <a:xfrm>
            <a:off x="838200" y="1610686"/>
            <a:ext cx="10515600" cy="49746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ANTES</a:t>
            </a:r>
            <a:endParaRPr/>
          </a:p>
        </p:txBody>
      </p:sp>
      <p:pic>
        <p:nvPicPr>
          <p:cNvPr id="448" name="Google Shape;448;p32"/>
          <p:cNvPicPr preferRelativeResize="0"/>
          <p:nvPr/>
        </p:nvPicPr>
        <p:blipFill rotWithShape="1">
          <a:blip r:embed="rId3">
            <a:alphaModFix/>
          </a:blip>
          <a:srcRect l="42681" t="59706" r="42362" b="20245"/>
          <a:stretch/>
        </p:blipFill>
        <p:spPr>
          <a:xfrm>
            <a:off x="6376724" y="2287629"/>
            <a:ext cx="4649152" cy="1920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2"/>
          <p:cNvPicPr preferRelativeResize="0"/>
          <p:nvPr/>
        </p:nvPicPr>
        <p:blipFill rotWithShape="1">
          <a:blip r:embed="rId3">
            <a:alphaModFix/>
          </a:blip>
          <a:srcRect l="35492" t="28847" r="46788" b="49989"/>
          <a:stretch/>
        </p:blipFill>
        <p:spPr>
          <a:xfrm>
            <a:off x="1166124" y="2287629"/>
            <a:ext cx="4882675" cy="1920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2"/>
          <p:cNvPicPr preferRelativeResize="0"/>
          <p:nvPr/>
        </p:nvPicPr>
        <p:blipFill rotWithShape="1">
          <a:blip r:embed="rId4">
            <a:alphaModFix/>
          </a:blip>
          <a:srcRect l="62316" t="64429" r="26462" b="20111"/>
          <a:stretch/>
        </p:blipFill>
        <p:spPr>
          <a:xfrm>
            <a:off x="1166125" y="4270749"/>
            <a:ext cx="4882674" cy="2040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32"/>
          <p:cNvPicPr preferRelativeResize="0"/>
          <p:nvPr/>
        </p:nvPicPr>
        <p:blipFill rotWithShape="1">
          <a:blip r:embed="rId4">
            <a:alphaModFix/>
          </a:blip>
          <a:srcRect l="62739" t="43644" r="25942" b="41236"/>
          <a:stretch/>
        </p:blipFill>
        <p:spPr>
          <a:xfrm>
            <a:off x="6376724" y="4270747"/>
            <a:ext cx="4679966" cy="2040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2144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33"/>
          <p:cNvSpPr txBox="1">
            <a:spLocks noGrp="1"/>
          </p:cNvSpPr>
          <p:nvPr>
            <p:ph type="title"/>
          </p:nvPr>
        </p:nvSpPr>
        <p:spPr>
          <a:xfrm>
            <a:off x="1073790" y="494950"/>
            <a:ext cx="10125513" cy="1040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 b="1"/>
              <a:t>CONTRATO N° 10-2024:  MANTENIMIENTO  PREVENTIVO DE IMPRESORAS EN LAS SEDES CENTRAL Y EL ESCOBAL.</a:t>
            </a:r>
            <a:endParaRPr sz="2000"/>
          </a:p>
        </p:txBody>
      </p:sp>
      <p:sp>
        <p:nvSpPr>
          <p:cNvPr id="458" name="Google Shape;458;p33"/>
          <p:cNvSpPr txBox="1"/>
          <p:nvPr/>
        </p:nvSpPr>
        <p:spPr>
          <a:xfrm>
            <a:off x="838200" y="1266738"/>
            <a:ext cx="10515600" cy="5318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ANTES</a:t>
            </a:r>
            <a:endParaRPr/>
          </a:p>
        </p:txBody>
      </p:sp>
      <p:sp>
        <p:nvSpPr>
          <p:cNvPr id="459" name="Google Shape;459;p33"/>
          <p:cNvSpPr/>
          <p:nvPr/>
        </p:nvSpPr>
        <p:spPr>
          <a:xfrm>
            <a:off x="7053928" y="1147086"/>
            <a:ext cx="242964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DESPUES</a:t>
            </a:r>
            <a:endParaRPr/>
          </a:p>
        </p:txBody>
      </p:sp>
      <p:pic>
        <p:nvPicPr>
          <p:cNvPr id="460" name="Google Shape;460;p33"/>
          <p:cNvPicPr preferRelativeResize="0"/>
          <p:nvPr/>
        </p:nvPicPr>
        <p:blipFill rotWithShape="1">
          <a:blip r:embed="rId3">
            <a:alphaModFix/>
          </a:blip>
          <a:srcRect l="34817" t="25077" r="54656" b="48256"/>
          <a:stretch/>
        </p:blipFill>
        <p:spPr>
          <a:xfrm>
            <a:off x="1073790" y="2001533"/>
            <a:ext cx="4689447" cy="4384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33"/>
          <p:cNvPicPr preferRelativeResize="0"/>
          <p:nvPr/>
        </p:nvPicPr>
        <p:blipFill rotWithShape="1">
          <a:blip r:embed="rId4">
            <a:alphaModFix/>
          </a:blip>
          <a:srcRect l="67470" b="49893"/>
          <a:stretch/>
        </p:blipFill>
        <p:spPr>
          <a:xfrm>
            <a:off x="6157519" y="1978083"/>
            <a:ext cx="4890782" cy="4384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2" name="Google Shape;462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34"/>
          <p:cNvSpPr txBox="1">
            <a:spLocks noGrp="1"/>
          </p:cNvSpPr>
          <p:nvPr>
            <p:ph type="title"/>
          </p:nvPr>
        </p:nvSpPr>
        <p:spPr>
          <a:xfrm>
            <a:off x="1216404" y="365125"/>
            <a:ext cx="980673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 b="1"/>
              <a:t>CONTRATO N° 12-2024: MANTENIMIENTO UNIDADES SANITARIAS, CANALES, CAMBIO CERÁMICA, FABRICACIÓN REJA DE SEGURIDAD Y BARANDA, DEMOLICIÓN DE MUROS, CIELO RASO EN PVC, RESANES GENERALES, , CAMBIO DE TABLETA (INCLUIDO MATERIALES) EN LAS SEDES CENTRAL, SAN JUAN BOSCO, SANTA ANA, RAFAEL GARCIA HROS Y COLEGIO INTEGRADO BOCONÓ.</a:t>
            </a:r>
            <a:endParaRPr sz="2000"/>
          </a:p>
        </p:txBody>
      </p:sp>
      <p:sp>
        <p:nvSpPr>
          <p:cNvPr id="468" name="Google Shape;468;p34"/>
          <p:cNvSpPr txBox="1">
            <a:spLocks noGrp="1"/>
          </p:cNvSpPr>
          <p:nvPr>
            <p:ph type="body" idx="1"/>
          </p:nvPr>
        </p:nvSpPr>
        <p:spPr>
          <a:xfrm>
            <a:off x="838200" y="1610686"/>
            <a:ext cx="10515600" cy="4566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                        </a:t>
            </a:r>
            <a:r>
              <a:rPr lang="en-US" sz="4800"/>
              <a:t>ANTES</a:t>
            </a:r>
            <a:endParaRPr/>
          </a:p>
        </p:txBody>
      </p:sp>
      <p:sp>
        <p:nvSpPr>
          <p:cNvPr id="469" name="Google Shape;469;p34"/>
          <p:cNvSpPr/>
          <p:nvPr/>
        </p:nvSpPr>
        <p:spPr>
          <a:xfrm>
            <a:off x="7087484" y="1540399"/>
            <a:ext cx="242964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DESPUES</a:t>
            </a:r>
            <a:endParaRPr/>
          </a:p>
        </p:txBody>
      </p:sp>
      <p:pic>
        <p:nvPicPr>
          <p:cNvPr id="470" name="Google Shape;470;p34"/>
          <p:cNvPicPr preferRelativeResize="0"/>
          <p:nvPr/>
        </p:nvPicPr>
        <p:blipFill rotWithShape="1">
          <a:blip r:embed="rId3">
            <a:alphaModFix/>
          </a:blip>
          <a:srcRect l="48440" t="18715" r="30574" b="65260"/>
          <a:stretch/>
        </p:blipFill>
        <p:spPr>
          <a:xfrm>
            <a:off x="1057013" y="2371395"/>
            <a:ext cx="9743113" cy="19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34"/>
          <p:cNvPicPr preferRelativeResize="0"/>
          <p:nvPr/>
        </p:nvPicPr>
        <p:blipFill rotWithShape="1">
          <a:blip r:embed="rId4">
            <a:alphaModFix/>
          </a:blip>
          <a:srcRect l="49128" t="22462" r="29926" b="61344"/>
          <a:stretch/>
        </p:blipFill>
        <p:spPr>
          <a:xfrm>
            <a:off x="998290" y="4328718"/>
            <a:ext cx="9907398" cy="1912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35"/>
          <p:cNvSpPr txBox="1">
            <a:spLocks noGrp="1"/>
          </p:cNvSpPr>
          <p:nvPr>
            <p:ph type="title"/>
          </p:nvPr>
        </p:nvSpPr>
        <p:spPr>
          <a:xfrm>
            <a:off x="1140902" y="365125"/>
            <a:ext cx="10212897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2000" b="1"/>
              <a:t>CONTRATO N° 13-2024:  MANTENIMIENTO,  REPARACIÓN E INSTALACIÓN: CÁMARAS, SENSORES DE MOVIMIENTO, RED ELÉCTRICA, LUZ,  REFLECTOR, TOMA CORRIENTES, ALARMAS, MICROFONOS Y SONIDO (INCLUIDO MATERIALES) PARA TODAS LAS SEDES DE LA INSTITUCIÓN EDUCATIVA.</a:t>
            </a:r>
            <a:endParaRPr sz="2000"/>
          </a:p>
        </p:txBody>
      </p:sp>
      <p:sp>
        <p:nvSpPr>
          <p:cNvPr id="478" name="Google Shape;478;p35"/>
          <p:cNvSpPr txBox="1">
            <a:spLocks noGrp="1"/>
          </p:cNvSpPr>
          <p:nvPr>
            <p:ph type="body" idx="1"/>
          </p:nvPr>
        </p:nvSpPr>
        <p:spPr>
          <a:xfrm>
            <a:off x="838200" y="1510018"/>
            <a:ext cx="10515600" cy="4982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dirty="0"/>
              <a:t>                        </a:t>
            </a:r>
            <a:r>
              <a:rPr lang="en-US" sz="4000" dirty="0"/>
              <a:t>ANTES</a:t>
            </a:r>
            <a:endParaRPr dirty="0"/>
          </a:p>
        </p:txBody>
      </p:sp>
      <p:sp>
        <p:nvSpPr>
          <p:cNvPr id="479" name="Google Shape;479;p35"/>
          <p:cNvSpPr/>
          <p:nvPr/>
        </p:nvSpPr>
        <p:spPr>
          <a:xfrm>
            <a:off x="7087484" y="1397786"/>
            <a:ext cx="346806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DESPUES</a:t>
            </a:r>
            <a:endParaRPr sz="1100" dirty="0"/>
          </a:p>
        </p:txBody>
      </p:sp>
      <p:pic>
        <p:nvPicPr>
          <p:cNvPr id="480" name="Google Shape;480;p35"/>
          <p:cNvPicPr preferRelativeResize="0"/>
          <p:nvPr/>
        </p:nvPicPr>
        <p:blipFill rotWithShape="1">
          <a:blip r:embed="rId3">
            <a:alphaModFix/>
          </a:blip>
          <a:srcRect l="50985" t="62987" r="31880" b="14984"/>
          <a:stretch/>
        </p:blipFill>
        <p:spPr>
          <a:xfrm>
            <a:off x="6020498" y="2306086"/>
            <a:ext cx="5224594" cy="2035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" name="Google Shape;481;p35"/>
          <p:cNvPicPr preferRelativeResize="0"/>
          <p:nvPr/>
        </p:nvPicPr>
        <p:blipFill rotWithShape="1">
          <a:blip r:embed="rId3">
            <a:alphaModFix/>
          </a:blip>
          <a:srcRect l="45539" t="38991" r="44484" b="37972"/>
          <a:stretch/>
        </p:blipFill>
        <p:spPr>
          <a:xfrm>
            <a:off x="588452" y="2311203"/>
            <a:ext cx="5344485" cy="2035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2" name="Google Shape;482;p35"/>
          <p:cNvPicPr preferRelativeResize="0"/>
          <p:nvPr/>
        </p:nvPicPr>
        <p:blipFill rotWithShape="1">
          <a:blip r:embed="rId4">
            <a:alphaModFix/>
          </a:blip>
          <a:srcRect l="31788" t="22873" r="30229" b="54090"/>
          <a:stretch/>
        </p:blipFill>
        <p:spPr>
          <a:xfrm>
            <a:off x="729491" y="4546797"/>
            <a:ext cx="10515601" cy="1826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Google Shape;483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36"/>
          <p:cNvSpPr txBox="1">
            <a:spLocks noGrp="1"/>
          </p:cNvSpPr>
          <p:nvPr>
            <p:ph type="title"/>
          </p:nvPr>
        </p:nvSpPr>
        <p:spPr>
          <a:xfrm>
            <a:off x="1216404" y="365125"/>
            <a:ext cx="9882231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 b="1"/>
              <a:t>CONTRATO N°15-2024:  DEMOLICIÓN Y LEVANTADA DE MURO, PINTURA Y PASTA, FABRICACIÓN CANALES CON BAJANTES,  ADECUACIÓN ARCHIVO CON ACABADOS (INCLUIDO MATERIALES), SEDES CENTRAL, SAN JUAN BOSCO Y EL ESCOBAL.</a:t>
            </a:r>
            <a:endParaRPr sz="2000"/>
          </a:p>
        </p:txBody>
      </p:sp>
      <p:sp>
        <p:nvSpPr>
          <p:cNvPr id="489" name="Google Shape;489;p36"/>
          <p:cNvSpPr txBox="1">
            <a:spLocks noGrp="1"/>
          </p:cNvSpPr>
          <p:nvPr>
            <p:ph type="body" idx="1"/>
          </p:nvPr>
        </p:nvSpPr>
        <p:spPr>
          <a:xfrm>
            <a:off x="838200" y="1468073"/>
            <a:ext cx="10515600" cy="4708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 b="1"/>
              <a:t>            ANTES                     DESPUES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  </a:t>
            </a:r>
            <a:endParaRPr/>
          </a:p>
        </p:txBody>
      </p:sp>
      <p:pic>
        <p:nvPicPr>
          <p:cNvPr id="490" name="Google Shape;490;p36"/>
          <p:cNvPicPr preferRelativeResize="0"/>
          <p:nvPr/>
        </p:nvPicPr>
        <p:blipFill rotWithShape="1">
          <a:blip r:embed="rId3">
            <a:alphaModFix/>
          </a:blip>
          <a:srcRect l="34817" t="62875" r="42477" b="9929"/>
          <a:stretch/>
        </p:blipFill>
        <p:spPr>
          <a:xfrm>
            <a:off x="1417740" y="4278385"/>
            <a:ext cx="4228051" cy="1936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Google Shape;491;p36"/>
          <p:cNvPicPr preferRelativeResize="0"/>
          <p:nvPr/>
        </p:nvPicPr>
        <p:blipFill rotWithShape="1">
          <a:blip r:embed="rId3">
            <a:alphaModFix/>
          </a:blip>
          <a:srcRect l="35012" t="23343" r="33887" b="44117"/>
          <a:stretch/>
        </p:blipFill>
        <p:spPr>
          <a:xfrm>
            <a:off x="1451295" y="2185329"/>
            <a:ext cx="9169167" cy="2055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36"/>
          <p:cNvPicPr preferRelativeResize="0"/>
          <p:nvPr/>
        </p:nvPicPr>
        <p:blipFill rotWithShape="1">
          <a:blip r:embed="rId4">
            <a:alphaModFix/>
          </a:blip>
          <a:srcRect l="34870" t="50000" r="42365" b="27706"/>
          <a:stretch/>
        </p:blipFill>
        <p:spPr>
          <a:xfrm>
            <a:off x="6392411" y="4278384"/>
            <a:ext cx="4228051" cy="1936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1632" y="11972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37"/>
          <p:cNvSpPr txBox="1">
            <a:spLocks noGrp="1"/>
          </p:cNvSpPr>
          <p:nvPr>
            <p:ph type="title"/>
          </p:nvPr>
        </p:nvSpPr>
        <p:spPr>
          <a:xfrm>
            <a:off x="1174458" y="365126"/>
            <a:ext cx="9789953" cy="103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 b="1"/>
              <a:t>CONTRATO N°18-2024:  COMPRA DE TRES (3) COMPUTADORES DE MESA TODO EN UNO, DOS (2) TELEVISORES DE 60, DOS (2) BASES SOPORTE PARA TV Y UN (1) MONITOR DE 27, PARA LAS SEDES CENTRAL Y EL ESCOBAL.</a:t>
            </a:r>
            <a:endParaRPr sz="2000"/>
          </a:p>
        </p:txBody>
      </p:sp>
      <p:sp>
        <p:nvSpPr>
          <p:cNvPr id="499" name="Google Shape;499;p37"/>
          <p:cNvSpPr txBox="1">
            <a:spLocks noGrp="1"/>
          </p:cNvSpPr>
          <p:nvPr>
            <p:ph type="body" idx="1"/>
          </p:nvPr>
        </p:nvSpPr>
        <p:spPr>
          <a:xfrm>
            <a:off x="838200" y="1249960"/>
            <a:ext cx="10515600" cy="4927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b="1"/>
              <a:t>                     </a:t>
            </a:r>
            <a:r>
              <a:rPr lang="en-US" sz="4800" b="1"/>
              <a:t>ANTES                       DESPUES</a:t>
            </a:r>
            <a:endParaRPr sz="4800"/>
          </a:p>
        </p:txBody>
      </p:sp>
      <p:pic>
        <p:nvPicPr>
          <p:cNvPr id="500" name="Google Shape;500;p37"/>
          <p:cNvPicPr preferRelativeResize="0"/>
          <p:nvPr/>
        </p:nvPicPr>
        <p:blipFill rotWithShape="1">
          <a:blip r:embed="rId3">
            <a:alphaModFix/>
          </a:blip>
          <a:srcRect t="2691" r="15771" b="2263"/>
          <a:stretch/>
        </p:blipFill>
        <p:spPr>
          <a:xfrm>
            <a:off x="1176903" y="1926987"/>
            <a:ext cx="4921542" cy="2099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1" name="Google Shape;501;p37"/>
          <p:cNvPicPr preferRelativeResize="0"/>
          <p:nvPr/>
        </p:nvPicPr>
        <p:blipFill rotWithShape="1">
          <a:blip r:embed="rId4">
            <a:alphaModFix/>
          </a:blip>
          <a:srcRect l="2208" t="12702" r="10212"/>
          <a:stretch/>
        </p:blipFill>
        <p:spPr>
          <a:xfrm>
            <a:off x="6291742" y="1926988"/>
            <a:ext cx="4798503" cy="2099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2" name="Google Shape;502;p37"/>
          <p:cNvPicPr preferRelativeResize="0"/>
          <p:nvPr/>
        </p:nvPicPr>
        <p:blipFill rotWithShape="1">
          <a:blip r:embed="rId5">
            <a:alphaModFix/>
          </a:blip>
          <a:srcRect l="2626" t="17491" r="4761" b="7156"/>
          <a:stretch/>
        </p:blipFill>
        <p:spPr>
          <a:xfrm>
            <a:off x="1152783" y="4105443"/>
            <a:ext cx="4916651" cy="2244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03" name="Google Shape;503;p37"/>
          <p:cNvPicPr preferRelativeResize="0"/>
          <p:nvPr/>
        </p:nvPicPr>
        <p:blipFill rotWithShape="1">
          <a:blip r:embed="rId6">
            <a:alphaModFix/>
          </a:blip>
          <a:srcRect t="3425" b="11926"/>
          <a:stretch/>
        </p:blipFill>
        <p:spPr>
          <a:xfrm>
            <a:off x="6291742" y="4108466"/>
            <a:ext cx="4798503" cy="2244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3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137915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38"/>
          <p:cNvSpPr txBox="1">
            <a:spLocks noGrp="1"/>
          </p:cNvSpPr>
          <p:nvPr>
            <p:ph type="title"/>
          </p:nvPr>
        </p:nvSpPr>
        <p:spPr>
          <a:xfrm>
            <a:off x="1266738" y="365126"/>
            <a:ext cx="9714451" cy="926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 b="1"/>
              <a:t>CONTRATO N°20-2024:  COMPRA DE INSTRUMENTOS MUSICALES E IMPLEMENTOS PARA LA BANDA MARCIAL DE LA INSTITUCIÓN EDUCATIVA COLEGIO CLUB DE LEONES.</a:t>
            </a:r>
            <a:endParaRPr sz="2000"/>
          </a:p>
        </p:txBody>
      </p:sp>
      <p:sp>
        <p:nvSpPr>
          <p:cNvPr id="510" name="Google Shape;510;p38"/>
          <p:cNvSpPr txBox="1">
            <a:spLocks noGrp="1"/>
          </p:cNvSpPr>
          <p:nvPr>
            <p:ph type="body" idx="1"/>
          </p:nvPr>
        </p:nvSpPr>
        <p:spPr>
          <a:xfrm>
            <a:off x="838200" y="1233182"/>
            <a:ext cx="10515600" cy="4943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 b="1"/>
              <a:t>    </a:t>
            </a:r>
            <a:endParaRPr sz="4800"/>
          </a:p>
        </p:txBody>
      </p:sp>
      <p:pic>
        <p:nvPicPr>
          <p:cNvPr id="511" name="Google Shape;511;p38"/>
          <p:cNvPicPr preferRelativeResize="0"/>
          <p:nvPr/>
        </p:nvPicPr>
        <p:blipFill rotWithShape="1">
          <a:blip r:embed="rId3">
            <a:alphaModFix/>
          </a:blip>
          <a:srcRect l="49128" t="9930" r="26101" b="26727"/>
          <a:stretch/>
        </p:blipFill>
        <p:spPr>
          <a:xfrm>
            <a:off x="838200" y="1233181"/>
            <a:ext cx="3482126" cy="2541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38"/>
          <p:cNvPicPr preferRelativeResize="0"/>
          <p:nvPr/>
        </p:nvPicPr>
        <p:blipFill rotWithShape="1">
          <a:blip r:embed="rId4">
            <a:alphaModFix/>
          </a:blip>
          <a:srcRect l="49196" t="10886" r="26033" b="26729"/>
          <a:stretch/>
        </p:blipFill>
        <p:spPr>
          <a:xfrm>
            <a:off x="4389550" y="1233181"/>
            <a:ext cx="3482126" cy="2541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38"/>
          <p:cNvPicPr preferRelativeResize="0"/>
          <p:nvPr/>
        </p:nvPicPr>
        <p:blipFill rotWithShape="1">
          <a:blip r:embed="rId5">
            <a:alphaModFix/>
          </a:blip>
          <a:srcRect l="44656" t="26911" r="21766" b="40184"/>
          <a:stretch/>
        </p:blipFill>
        <p:spPr>
          <a:xfrm>
            <a:off x="7911870" y="1233181"/>
            <a:ext cx="3401735" cy="2541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4" name="Google Shape;514;p38"/>
          <p:cNvPicPr preferRelativeResize="0"/>
          <p:nvPr/>
        </p:nvPicPr>
        <p:blipFill rotWithShape="1">
          <a:blip r:embed="rId6">
            <a:alphaModFix/>
          </a:blip>
          <a:srcRect l="45069" t="27912" r="21490" b="30030"/>
          <a:stretch/>
        </p:blipFill>
        <p:spPr>
          <a:xfrm>
            <a:off x="838200" y="3830898"/>
            <a:ext cx="3482126" cy="2661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15" name="Google Shape;515;p38"/>
          <p:cNvPicPr preferRelativeResize="0"/>
          <p:nvPr/>
        </p:nvPicPr>
        <p:blipFill rotWithShape="1">
          <a:blip r:embed="rId7">
            <a:alphaModFix/>
          </a:blip>
          <a:srcRect l="45000" t="12072" r="21903" b="15840"/>
          <a:stretch/>
        </p:blipFill>
        <p:spPr>
          <a:xfrm>
            <a:off x="4389550" y="3830898"/>
            <a:ext cx="3459405" cy="2661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16" name="Google Shape;516;p38"/>
          <p:cNvPicPr preferRelativeResize="0"/>
          <p:nvPr/>
        </p:nvPicPr>
        <p:blipFill rotWithShape="1">
          <a:blip r:embed="rId8">
            <a:alphaModFix/>
          </a:blip>
          <a:srcRect l="45138" t="12148" r="22040" b="12538"/>
          <a:stretch/>
        </p:blipFill>
        <p:spPr>
          <a:xfrm>
            <a:off x="7911870" y="3830898"/>
            <a:ext cx="3401735" cy="2661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17" name="Google Shape;517;p3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39"/>
          <p:cNvSpPr txBox="1">
            <a:spLocks noGrp="1"/>
          </p:cNvSpPr>
          <p:nvPr>
            <p:ph type="title"/>
          </p:nvPr>
        </p:nvSpPr>
        <p:spPr>
          <a:xfrm>
            <a:off x="1212209" y="440625"/>
            <a:ext cx="9767582" cy="80933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spcFirstLastPara="1" wrap="square" lIns="91425" tIns="45700" rIns="91425" bIns="45700" numCol="1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32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RECURSOS POR SEDES A ENERO DE 2025</a:t>
            </a:r>
            <a:endParaRPr sz="2800" dirty="0">
              <a:solidFill>
                <a:srgbClr val="FF0000"/>
              </a:solidFill>
            </a:endParaRPr>
          </a:p>
        </p:txBody>
      </p:sp>
      <p:pic>
        <p:nvPicPr>
          <p:cNvPr id="523" name="Google Shape;523;p3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10888" t="24365" r="24913" b="10857"/>
          <a:stretch/>
        </p:blipFill>
        <p:spPr>
          <a:xfrm>
            <a:off x="1074198" y="1317072"/>
            <a:ext cx="9905593" cy="52347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24" name="Google Shape;524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00263" y="41563"/>
            <a:ext cx="1229520" cy="101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52794" y="372985"/>
            <a:ext cx="1776336" cy="51385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4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89055" y="6353066"/>
            <a:ext cx="4340728" cy="57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4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11085" y="218397"/>
            <a:ext cx="7437765" cy="823031"/>
          </a:xfrm>
          <a:prstGeom prst="rect">
            <a:avLst/>
          </a:prstGeom>
          <a:noFill/>
          <a:ln>
            <a:noFill/>
          </a:ln>
        </p:spPr>
      </p:pic>
      <p:sp>
        <p:nvSpPr>
          <p:cNvPr id="533" name="Google Shape;533;p40"/>
          <p:cNvSpPr txBox="1"/>
          <p:nvPr/>
        </p:nvSpPr>
        <p:spPr>
          <a:xfrm>
            <a:off x="1512971" y="1665670"/>
            <a:ext cx="9166058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US" sz="5400" b="0" i="0" u="none" strike="noStrike" cap="none" dirty="0" err="1">
                <a:solidFill>
                  <a:schemeClr val="dk1"/>
                </a:solidFill>
                <a:latin typeface="Haettenschweiler" panose="020B0706040902060204" pitchFamily="34" charset="0"/>
                <a:ea typeface="Libre Baskerville"/>
                <a:cs typeface="Libre Baskerville"/>
                <a:sym typeface="Libre Baskerville"/>
              </a:rPr>
              <a:t>Muchas</a:t>
            </a:r>
            <a:r>
              <a:rPr lang="en-US" sz="5400" b="0" i="0" u="none" strike="noStrike" cap="none" dirty="0">
                <a:solidFill>
                  <a:schemeClr val="dk1"/>
                </a:solidFill>
                <a:latin typeface="Haettenschweiler" panose="020B0706040902060204" pitchFamily="34" charset="0"/>
                <a:ea typeface="Libre Baskerville"/>
                <a:cs typeface="Libre Baskerville"/>
                <a:sym typeface="Libre Baskerville"/>
              </a:rPr>
              <a:t> gracias por su </a:t>
            </a:r>
            <a:r>
              <a:rPr lang="en-US" sz="5400" b="0" i="0" u="none" strike="noStrike" cap="none" dirty="0" err="1">
                <a:solidFill>
                  <a:schemeClr val="dk1"/>
                </a:solidFill>
                <a:latin typeface="Haettenschweiler" panose="020B0706040902060204" pitchFamily="34" charset="0"/>
                <a:ea typeface="Libre Baskerville"/>
                <a:cs typeface="Libre Baskerville"/>
                <a:sym typeface="Libre Baskerville"/>
              </a:rPr>
              <a:t>atención</a:t>
            </a:r>
            <a:endParaRPr sz="1400" b="0" i="0" u="none" strike="noStrike" cap="none" dirty="0">
              <a:solidFill>
                <a:srgbClr val="000000"/>
              </a:solidFill>
              <a:latin typeface="Haettenschweiler" panose="020B0706040902060204" pitchFamily="34" charset="0"/>
              <a:sym typeface="Arial"/>
            </a:endParaRPr>
          </a:p>
        </p:txBody>
      </p:sp>
      <p:pic>
        <p:nvPicPr>
          <p:cNvPr id="534" name="Google Shape;534;p40" descr="Aplausos Gif Sticker - Aplausos Gif Stickers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751070" y="3193368"/>
            <a:ext cx="2689860" cy="2192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35" name="Google Shape;535;p4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0" y="0"/>
            <a:ext cx="1365504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1526</Words>
  <Application>Microsoft Macintosh PowerPoint</Application>
  <PresentationFormat>Panorámica</PresentationFormat>
  <Paragraphs>222</Paragraphs>
  <Slides>47</Slides>
  <Notes>47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47</vt:i4>
      </vt:variant>
    </vt:vector>
  </HeadingPairs>
  <TitlesOfParts>
    <vt:vector size="59" baseType="lpstr">
      <vt:lpstr>BatangChe</vt:lpstr>
      <vt:lpstr>Arial Black</vt:lpstr>
      <vt:lpstr>Arial Rounded</vt:lpstr>
      <vt:lpstr>Arial</vt:lpstr>
      <vt:lpstr>Noto Sans Symbols</vt:lpstr>
      <vt:lpstr>Aparajita</vt:lpstr>
      <vt:lpstr>Aharoni</vt:lpstr>
      <vt:lpstr>Algerian</vt:lpstr>
      <vt:lpstr>Arial Narrow</vt:lpstr>
      <vt:lpstr>Calibri</vt:lpstr>
      <vt:lpstr>Haettenschweiler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INFORME FINANCIERO 2024</vt:lpstr>
      <vt:lpstr>INFORME FINANCIERO 2024</vt:lpstr>
      <vt:lpstr>INFORME FINANCIERO 2024</vt:lpstr>
      <vt:lpstr>INFORME FINANCIERO 2024</vt:lpstr>
      <vt:lpstr>DETALLES DE GASTOS</vt:lpstr>
      <vt:lpstr>CONTINUACIÓN DE LOS GASTOS</vt:lpstr>
      <vt:lpstr>Presentación de PowerPoint</vt:lpstr>
      <vt:lpstr>CONTRATO N° 06-2024: MANTENIMIENTO PREVENTIVO Y ACTUALIZACIÓN DE SOFWARE,  PAQUETE OFFICE EN PORTÁTILES Y PC DE MESA E INSTALACIÓN DE GABINETE RACK EN LAS SEDES CENTRAL (43), SAN JUAN BOSCO (20), EL ESCOBAL (1 INSTALACIÓN DE PUNTO DE RED).</vt:lpstr>
      <vt:lpstr>CONTRATOS N° 07 Y 16-2024: MANTENIMIENTO PREVENTIVO Y CORRECTIVO DE AIRES  ACONDICIONADOS EN LAS SEDES CENTRAL (15), SAN JUAN BOSCO (2), EL ESCOBAL (12), SANTA ANA (4), COLEGIO INTEGRADO BOCONO (4), RAFAEL GARCIA HERREROS (1).</vt:lpstr>
      <vt:lpstr>CONTRATO N° 10-2024:  MANTENIMIENTO  PREVENTIVO DE IMPRESORAS EN LAS SEDES CENTRAL Y EL ESCOBAL.</vt:lpstr>
      <vt:lpstr>CONTRATO N° 12-2024: MANTENIMIENTO UNIDADES SANITARIAS, CANALES, CAMBIO CERÁMICA, FABRICACIÓN REJA DE SEGURIDAD Y BARANDA, DEMOLICIÓN DE MUROS, CIELO RASO EN PVC, RESANES GENERALES, , CAMBIO DE TABLETA (INCLUIDO MATERIALES) EN LAS SEDES CENTRAL, SAN JUAN BOSCO, SANTA ANA, RAFAEL GARCIA HROS Y COLEGIO INTEGRADO BOCONÓ.</vt:lpstr>
      <vt:lpstr>CONTRATO N° 13-2024:  MANTENIMIENTO,  REPARACIÓN E INSTALACIÓN: CÁMARAS, SENSORES DE MOVIMIENTO, RED ELÉCTRICA, LUZ,  REFLECTOR, TOMA CORRIENTES, ALARMAS, MICROFONOS Y SONIDO (INCLUIDO MATERIALES) PARA TODAS LAS SEDES DE LA INSTITUCIÓN EDUCATIVA.</vt:lpstr>
      <vt:lpstr>CONTRATO N°15-2024:  DEMOLICIÓN Y LEVANTADA DE MURO, PINTURA Y PASTA, FABRICACIÓN CANALES CON BAJANTES,  ADECUACIÓN ARCHIVO CON ACABADOS (INCLUIDO MATERIALES), SEDES CENTRAL, SAN JUAN BOSCO Y EL ESCOBAL.</vt:lpstr>
      <vt:lpstr>CONTRATO N°18-2024:  COMPRA DE TRES (3) COMPUTADORES DE MESA TODO EN UNO, DOS (2) TELEVISORES DE 60, DOS (2) BASES SOPORTE PARA TV Y UN (1) MONITOR DE 27, PARA LAS SEDES CENTRAL Y EL ESCOBAL.</vt:lpstr>
      <vt:lpstr>CONTRATO N°20-2024:  COMPRA DE INSTRUMENTOS MUSICALES E IMPLEMENTOS PARA LA BANDA MARCIAL DE LA INSTITUCIÓN EDUCATIVA COLEGIO CLUB DE LEONES.</vt:lpstr>
      <vt:lpstr>RECURSOS POR SEDES A ENERO DE 2025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Windows</dc:creator>
  <cp:lastModifiedBy>GERMÁN EDUARDO  CÁRDENAS RANGEL</cp:lastModifiedBy>
  <cp:revision>5</cp:revision>
  <cp:lastPrinted>2025-02-24T16:31:07Z</cp:lastPrinted>
  <dcterms:created xsi:type="dcterms:W3CDTF">2020-01-17T13:48:01Z</dcterms:created>
  <dcterms:modified xsi:type="dcterms:W3CDTF">2025-02-26T13:23:14Z</dcterms:modified>
</cp:coreProperties>
</file>